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0" r:id="rId7"/>
    <p:sldId id="274" r:id="rId8"/>
    <p:sldId id="262" r:id="rId9"/>
    <p:sldId id="269" r:id="rId10"/>
    <p:sldId id="276" r:id="rId11"/>
    <p:sldId id="263" r:id="rId12"/>
    <p:sldId id="264" r:id="rId13"/>
    <p:sldId id="265" r:id="rId14"/>
    <p:sldId id="271" r:id="rId15"/>
    <p:sldId id="273" r:id="rId16"/>
    <p:sldId id="266" r:id="rId17"/>
    <p:sldId id="272" r:id="rId18"/>
    <p:sldId id="275" r:id="rId19"/>
    <p:sldId id="267" r:id="rId20"/>
    <p:sldId id="268" r:id="rId21"/>
  </p:sldIdLst>
  <p:sldSz cx="12192000" cy="6858000"/>
  <p:notesSz cx="6858000" cy="12192000"/>
  <p:defaultTextStyle>
    <a:lvl1pPr marL="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33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361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style reference: user-provided deck "Trupti_Product+Growth_CPGO.pptx".
- Contact details, title, profile summary, industries: https://omarsaab.net/ (web refs turn3view0 L2-L18, L52-L55, L56-L265).
- Metrics and experience details: https://omarsaab.net/omarsaab_cv.pdf (web ref turn6search1).
- Headshot image used on cover sourced from The Org profile for Omar Saab at Born Interactive: https://theorg.com/org/born-interactive/org-chart/omar-saab (web ref turn14image1).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structure inspired by the user-provided deck "Trupti_Product+Growth_CPGO.pptx".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Framing adapted to CTO responsibilities requested by the user.
- Supporting profile evidence from https://omarsaab.net/ (turn3view0 L15-L18) and https://omarsaab.net/omarsaab_cv.pdf (turn6search1).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 requested a deck that showcases CTO suitability rather than specific projects.
- Positioning supported by Omar Saab profile summary and cross-functional delivery evidence: turn3view0 L15-L18; turn6search1.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10F3E-30E6-664B-DF7F-D4B121045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2C657F-C049-3684-3C36-59B1F9E04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A09EB-E8BC-7F00-AAC7-42CD32DC3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20BF7-33F7-0B0E-62DA-6AE4DCCBBE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5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Technical stack and expertise from CV: https://omarsaab.net/omarsaab_cv.pdf (turn6search1).
- Portfolio summary from https://omarsaab.net/ (turn3view0 L15-L18).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72C94-6F7B-289D-7F0E-D5252F1D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F6C3E5-A182-B551-7A18-923B2C9AD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97138-6D93-A35F-3842-730CA2ECC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Technical stack and expertise from CV: https://omarsaab.net/omarsaab_cv.pdf (turn6search1).
- Portfolio summary from https://omarsaab.net/ (turn3view0 L15-L18).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85916-8A29-C54A-1673-880EC3E303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92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7628F-3D00-21F7-641C-FF0CDB46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46393-CADD-8F06-FCDA-792E07970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D89FFB-470F-5EBB-562C-DDC6CCF7B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Technical stack and expertise from CV: https://omarsaab.net/omarsaab_cv.pdf (turn6search1).
- Portfolio summary from https://omarsaab.net/ (turn3view0 L15-L18).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0A920-1581-F45C-4DE4-8DFA9CF159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23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Mentoring and cross-functional evidence from CV: turn6search1.
- Industry breadth from portfolio categories on https://omarsaab.net/ (turn3view0 L52-L55, L56-L265).
- Education and languages from CV: turn6search1.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Operating model is a strategic synthesis created for this deck based on the user request and Omar Saab's end-to-end delivery background documented in turn6search1 and turn3view0 L15-L18.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C0488-7882-AC6B-5311-7EEC60FA8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08BA8-CDE3-B3B7-744C-1C1CF3B0E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CC826E-B066-2416-DDD7-1E6282986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41C47-D59E-5DA6-B8A0-5837D05AB4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52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Metrics, mentoring, experience, education, and languages sourced from CV: https://omarsaab.net/omarsaab_cv.pdf (turn6search1).
- Industry breadth sourced from https://omarsaab.net/ (turn3view0 L52-L55, L56-L265).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8FE07-3E4B-7A6E-9C46-5E974EA9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86F19-D0CC-CA0E-1926-0DF3D0F87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5B4DF-1F35-DB41-11A6-0FF01E51A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Divider styling inspired by the user-provided deck "Trupti_Product+Growth_CPGO.pptx".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F452E-0269-B3FD-93AD-AD2C8F01E0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60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Contact details from https://omarsaab.net/ (turn3view0 L2-L10).
- Headshot image on this slide sourced from The Org profile for Omar Saab at Born Interactive: https://theorg.com/org/born-interactive/org-chart/omar-saab (turn14image1).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Contact details from https://omarsaab.net/ (turn3view0 L2-L10).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129867" y="890467"/>
            <a:ext cx="8528400" cy="3062000"/>
          </a:xfrm>
          <a:prstGeom prst="rect">
            <a:avLst/>
          </a:prstGeom>
        </p:spPr>
        <p:txBody>
          <a:bodyPr spcFirstLastPara="1" wrap="square" lIns="121889" tIns="121889" rIns="121889" bIns="121889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700" b="0">
                <a:latin typeface="Castoro"/>
                <a:ea typeface="Castoro"/>
                <a:cs typeface="Castoro"/>
                <a:sym typeface="Casto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85067" y="4641189"/>
            <a:ext cx="3373200" cy="906000"/>
          </a:xfrm>
          <a:prstGeom prst="rect">
            <a:avLst/>
          </a:prstGeom>
        </p:spPr>
        <p:txBody>
          <a:bodyPr spcFirstLastPara="1" wrap="square" lIns="121889" tIns="121889" rIns="121889" bIns="121889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716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</p:sldLayoutIdLst>
  <p:hf sldNum="0" hdr="0" ftr="0" dt="0"/>
  <p:txStyles>
    <p:titleStyle>
      <a:lvl1pPr algn="ctr" defTabSz="91433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4" indent="-342874" algn="l" defTabSz="91433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30" algn="l" defTabSz="91433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in/omarsaab96/" TargetMode="External"/><Relationship Id="rId5" Type="http://schemas.openxmlformats.org/officeDocument/2006/relationships/hyperlink" Target="https://omarsaab.net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bstract_futuristic_technology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8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pic>
        <p:nvPicPr>
          <p:cNvPr id="5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2648" y="1069848"/>
            <a:ext cx="2295144" cy="229514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 2"/>
          <p:cNvSpPr/>
          <p:nvPr/>
        </p:nvSpPr>
        <p:spPr>
          <a:xfrm>
            <a:off x="3383280" y="13258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Omar N. Saab</a:t>
            </a:r>
            <a:endParaRPr lang="en-US" sz="4800" dirty="0"/>
          </a:p>
        </p:txBody>
      </p:sp>
      <p:sp>
        <p:nvSpPr>
          <p:cNvPr id="7" name="Shape 3"/>
          <p:cNvSpPr/>
          <p:nvPr/>
        </p:nvSpPr>
        <p:spPr>
          <a:xfrm>
            <a:off x="3410712" y="1912031"/>
            <a:ext cx="2160000" cy="27432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3383280" y="1965960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E6ED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CTO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383279" y="2423160"/>
            <a:ext cx="6807855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rgbClr val="E6ED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Technology strategy, scalable architecture, and hands-on execution for companies that need a builder who can also lead. </a:t>
            </a:r>
          </a:p>
          <a:p>
            <a:br>
              <a:rPr lang="en-US" sz="1500" dirty="0">
                <a:solidFill>
                  <a:srgbClr val="E6ED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</a:br>
            <a:r>
              <a:rPr lang="en-US" sz="1500" dirty="0">
                <a:solidFill>
                  <a:srgbClr val="E6ED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🏆  Recognized by 10+ customers for delivering transformative Technology outcomes.</a:t>
            </a:r>
          </a:p>
          <a:p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3493008" y="382219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3410712" y="3948525"/>
            <a:ext cx="2459146" cy="674973"/>
          </a:xfrm>
          <a:prstGeom prst="roundRect">
            <a:avLst>
              <a:gd name="adj" fmla="val 13333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3520440" y="4021677"/>
            <a:ext cx="22426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120+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3520440" y="4332573"/>
            <a:ext cx="21564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dirty="0">
                <a:solidFill>
                  <a:srgbClr val="E8EE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Websites &amp; applications delivered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3383280" y="4917789"/>
            <a:ext cx="7708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solidFill>
                  <a:srgbClr val="DDE8FA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BANKING • HEALTHCARE • LOGISTICS • RETAIL • AVIATION • EDUCATION • PUBLIC SECTOR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3383280" y="5504688"/>
            <a:ext cx="7708392" cy="676656"/>
          </a:xfrm>
          <a:prstGeom prst="roundRect">
            <a:avLst>
              <a:gd name="adj" fmla="val 10811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 lIns="91434" tIns="45718" rIns="91434" bIns="45718" anchor="ctr"/>
          <a:lstStyle/>
          <a:p>
            <a:pPr algn="ctr"/>
            <a:endParaRPr lang="en-US"/>
          </a:p>
        </p:txBody>
      </p:sp>
      <p:sp>
        <p:nvSpPr>
          <p:cNvPr id="24" name="Text 20"/>
          <p:cNvSpPr/>
          <p:nvPr/>
        </p:nvSpPr>
        <p:spPr>
          <a:xfrm>
            <a:off x="3611880" y="5742432"/>
            <a:ext cx="7286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katab" pitchFamily="34" charset="0"/>
                <a:ea typeface="Akatab" pitchFamily="34" charset="-122"/>
                <a:cs typeface="Akatab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omarsaab.net</a:t>
            </a:r>
            <a:r>
              <a:rPr lang="en-US" sz="11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  | omar.saab.96@gmail.com   |   +961 70 433863   |   </a:t>
            </a:r>
            <a:r>
              <a:rPr lang="en-US" sz="1100" dirty="0">
                <a:solidFill>
                  <a:schemeClr val="bg1"/>
                </a:solidFill>
                <a:latin typeface="Akatab" pitchFamily="34" charset="0"/>
                <a:ea typeface="Akatab" pitchFamily="34" charset="-122"/>
                <a:cs typeface="Akatab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linkedin.com/in/omarsaab96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F32F2405-4F93-E03A-6DA1-4FE84651B6FA}"/>
              </a:ext>
            </a:extLst>
          </p:cNvPr>
          <p:cNvSpPr/>
          <p:nvPr/>
        </p:nvSpPr>
        <p:spPr>
          <a:xfrm>
            <a:off x="6021619" y="3948525"/>
            <a:ext cx="2459146" cy="674973"/>
          </a:xfrm>
          <a:prstGeom prst="roundRect">
            <a:avLst>
              <a:gd name="adj" fmla="val 13333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E84C1DDA-7390-FC70-4171-2215D4CAE08C}"/>
              </a:ext>
            </a:extLst>
          </p:cNvPr>
          <p:cNvSpPr/>
          <p:nvPr/>
        </p:nvSpPr>
        <p:spPr>
          <a:xfrm>
            <a:off x="6131347" y="4021677"/>
            <a:ext cx="2236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10,000+</a:t>
            </a:r>
            <a:endParaRPr lang="en-US" sz="20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B0EA4C1E-789B-33C2-B311-FE516C4A1013}"/>
              </a:ext>
            </a:extLst>
          </p:cNvPr>
          <p:cNvSpPr/>
          <p:nvPr/>
        </p:nvSpPr>
        <p:spPr>
          <a:xfrm>
            <a:off x="6131347" y="4332573"/>
            <a:ext cx="21564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dirty="0">
                <a:solidFill>
                  <a:srgbClr val="E8EE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Concurrent-user infrastructure exposure</a:t>
            </a:r>
            <a:endParaRPr lang="en-US" sz="900" dirty="0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74AF8C53-9CFD-ED3E-6CC5-C9591013884F}"/>
              </a:ext>
            </a:extLst>
          </p:cNvPr>
          <p:cNvSpPr/>
          <p:nvPr/>
        </p:nvSpPr>
        <p:spPr>
          <a:xfrm>
            <a:off x="8632526" y="3948525"/>
            <a:ext cx="2459146" cy="674973"/>
          </a:xfrm>
          <a:prstGeom prst="roundRect">
            <a:avLst>
              <a:gd name="adj" fmla="val 13333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B44FAA7A-5BE0-4052-267A-AD985141AF30}"/>
              </a:ext>
            </a:extLst>
          </p:cNvPr>
          <p:cNvSpPr/>
          <p:nvPr/>
        </p:nvSpPr>
        <p:spPr>
          <a:xfrm>
            <a:off x="8742254" y="4021677"/>
            <a:ext cx="2242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500+</a:t>
            </a:r>
            <a:endParaRPr lang="en-US" sz="2000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2F37F3E5-6299-E86B-AA34-03292F03E267}"/>
              </a:ext>
            </a:extLst>
          </p:cNvPr>
          <p:cNvSpPr/>
          <p:nvPr/>
        </p:nvSpPr>
        <p:spPr>
          <a:xfrm>
            <a:off x="8742254" y="4332573"/>
            <a:ext cx="21564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dirty="0">
                <a:solidFill>
                  <a:srgbClr val="E8EE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Requests / second API exposure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Table of contents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389888" y="1234440"/>
            <a:ext cx="4572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en-US" sz="2000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1. </a:t>
            </a:r>
            <a:r>
              <a:rPr lang="en-US" sz="20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The CTO Mandate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1389887" y="1713290"/>
            <a:ext cx="3909900" cy="4264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2. </a:t>
            </a:r>
            <a:r>
              <a:rPr lang="en-US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Why a CTO Is Needed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89887" y="2331813"/>
            <a:ext cx="36486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3. </a:t>
            </a:r>
            <a:r>
              <a:rPr lang="en-US" sz="20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My Expertise &amp; Capabilities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389888" y="2871121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4. </a:t>
            </a:r>
            <a:r>
              <a:rPr lang="en-US" sz="20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How I Operate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389892" y="3355853"/>
            <a:ext cx="3984545" cy="34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5. </a:t>
            </a:r>
            <a:r>
              <a:rPr lang="en-US" sz="20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Executive Evidence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389887" y="3818369"/>
            <a:ext cx="3452700" cy="4264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i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6. </a:t>
            </a:r>
            <a:r>
              <a:rPr lang="en-US" sz="20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Contact &amp; Closing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400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1. The CTO Mandate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What Does a CTO Own?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9808" y="1170432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170432"/>
            <a:ext cx="3401568" cy="118872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41248" y="137160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Strategy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16093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Business-aligned technology vision, roadmap choices, and prioritization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98264" y="1170432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98264" y="1170432"/>
            <a:ext cx="3401568" cy="118872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89704" y="137160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Architecture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44568" y="16093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Scalable systems, integration patterns, and platform direction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46720" y="1170432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046720" y="1170432"/>
            <a:ext cx="3401568" cy="118872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138160" y="137160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People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93024" y="16093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Hiring, mentoring, standards, and engineering culture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49808" y="3858768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49808" y="3858768"/>
            <a:ext cx="3401568" cy="118872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41248" y="4059936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Data &amp; AI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96112" y="42976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Instrumentation, analytics, automation, and decision support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398264" y="3858768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398264" y="3858768"/>
            <a:ext cx="3401568" cy="118872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489704" y="4059936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Security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544568" y="42976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Reliability, access control, resilience, and risk management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046720" y="3858768"/>
            <a:ext cx="3401568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8046720" y="3858768"/>
            <a:ext cx="3401568" cy="118872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138160" y="4059936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Execution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193024" y="42976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Cadence, governance, delivery confidence, and accountability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993392" y="2404872"/>
            <a:ext cx="8211312" cy="914400"/>
          </a:xfrm>
          <a:prstGeom prst="roundRect">
            <a:avLst>
              <a:gd name="adj" fmla="val 6000"/>
            </a:avLst>
          </a:prstGeom>
          <a:solidFill>
            <a:srgbClr val="EEF3FA"/>
          </a:solidFill>
          <a:ln w="13970">
            <a:solidFill>
              <a:srgbClr val="0B2C5D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72000" y="2615184"/>
            <a:ext cx="3063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CTO mandate</a:t>
            </a: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2331720" y="2852928"/>
            <a:ext cx="7534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Turn technology into a durable business advantage by aligning product, platform, and people around scalable execution.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188720" y="5303520"/>
            <a:ext cx="9784080" cy="320040"/>
          </a:xfrm>
          <a:prstGeom prst="rect">
            <a:avLst/>
          </a:prstGeom>
          <a:noFill/>
          <a:ln/>
        </p:spPr>
        <p:txBody>
          <a:bodyPr wrap="square" lIns="255" tIns="255" rIns="255" bIns="255" rtlCol="0" anchor="ctr"/>
          <a:lstStyle/>
          <a:p>
            <a:pPr algn="ctr"/>
            <a:r>
              <a:rPr lang="en-US" sz="12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 strong CTO creates clarity across business priorities, technical decisions, and delivery discipline — not just code.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395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2. Why a CTO Is Needed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Why a CTO Is Needed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078992"/>
            <a:ext cx="3566160" cy="658368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1188720"/>
            <a:ext cx="3419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Align technology with business goals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58368" y="1737360"/>
            <a:ext cx="3566160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8096" y="1883664"/>
            <a:ext cx="3346704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Translate company vision into an executable technical roadmap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Prioritize architecture, budget, platform, and build-vs-buy choices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Keep technology tied to growth, efficiency, and customer value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15968" y="1078992"/>
            <a:ext cx="3566160" cy="658368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0" y="1188720"/>
            <a:ext cx="3419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Build systems that can scale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15968" y="1737360"/>
            <a:ext cx="3566160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25696" y="1883664"/>
            <a:ext cx="3346704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Architect for performance, security, maintainability, and expansion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Reduce technical debt while preserving delivery speed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Introduce engineering discipline, observability, and quality gates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73568" y="1078992"/>
            <a:ext cx="3566160" cy="658368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46720" y="1188720"/>
            <a:ext cx="3419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Lead people and execution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73568" y="1737360"/>
            <a:ext cx="3566160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083296" y="1883664"/>
            <a:ext cx="3346704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Raise technical quality through standards, mentoring, and review culture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Create accountability for timelines, outcomes, and ownership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Partner with founders, product, design, and operations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4206240"/>
            <a:ext cx="10561320" cy="1298448"/>
          </a:xfrm>
          <a:prstGeom prst="roundRect">
            <a:avLst>
              <a:gd name="adj" fmla="val 4225"/>
            </a:avLst>
          </a:prstGeom>
          <a:solidFill>
            <a:srgbClr val="FBFCFE"/>
          </a:solidFill>
          <a:ln w="12700">
            <a:solidFill>
              <a:srgbClr val="D9E1EC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657600" y="4379976"/>
            <a:ext cx="49377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Where I add the most value as a CTO profile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4709160"/>
            <a:ext cx="992124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/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Founder-led or growth-stage companies that need stronger technical direction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Organizations modernizing legacy systems without slowing down delivery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Product teams that need tighter alignment between architecture, engineering, and outcomes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Businesses moving from freelance/vendor execution to a true engineering operating model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CDBF0-C3E3-6609-8C0E-43009111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>
            <a:extLst>
              <a:ext uri="{FF2B5EF4-FFF2-40B4-BE49-F238E27FC236}">
                <a16:creationId xmlns:a16="http://schemas.microsoft.com/office/drawing/2014/main" id="{17911820-6B38-39BF-B658-A26ED2AF1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C297FF9-E850-9E35-87EC-002C9D06A01A}"/>
              </a:ext>
            </a:extLst>
          </p:cNvPr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CD8270E-836D-C7B3-C1FA-77FB9F10CA62}"/>
              </a:ext>
            </a:extLst>
          </p:cNvPr>
          <p:cNvSpPr/>
          <p:nvPr/>
        </p:nvSpPr>
        <p:spPr>
          <a:xfrm>
            <a:off x="914400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3. My Expertise &amp; Capabilities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31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Expertise &amp; Capabilities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051560"/>
            <a:ext cx="3547872" cy="658368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Technology Strategy &amp; Architecture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58368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8096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Technical vision, target-state planning, and roadmap thinking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System design, modular architecture, APIs, and integrations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Build-vs-buy evaluation and modernization tradeoffs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Future-proof thinking across web, platforms, and enterprise systems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25112" y="1051560"/>
            <a:ext cx="3547872" cy="658368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98264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Platform Engineering &amp; Delivery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25112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34840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Frontend and backend development across modern JavaScript stacks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Release discipline, maintainable code, and lifecycle ownership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Performance optimization and user experience awareness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Hands-on delivery from concept through deployment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91856" y="1051560"/>
            <a:ext cx="3547872" cy="658368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65008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Data, Security &amp; Scale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91856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101584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Dashboards, instrumentation, and metrics-driven decision support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High-throughput APIs and scalable back-end infrastructure exposure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Access control, security-minded implementation, and data protection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Operational thinking for resilience, uptime, and scale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96112" y="4343400"/>
            <a:ext cx="3383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Core technologies called out in the CV and portfolio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96112" y="4663440"/>
            <a:ext cx="640080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32688" y="471830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React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645920" y="4663440"/>
            <a:ext cx="804672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682496" y="4718304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Angular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560320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596896" y="471830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Vue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328416" y="466344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364992" y="4718304"/>
            <a:ext cx="7498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Next.js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261104" y="4663440"/>
            <a:ext cx="804672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297680" y="4718304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Node.js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175504" y="4663440"/>
            <a:ext cx="749808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212080" y="4718304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Express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035040" y="4663440"/>
            <a:ext cx="777240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071616" y="4718304"/>
            <a:ext cx="704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Laravel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922008" y="4663440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958584" y="4718304"/>
            <a:ext cx="795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REST APIs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96112" y="5084064"/>
            <a:ext cx="896112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932688" y="513892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SQL / MySQL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1901952" y="5084064"/>
            <a:ext cx="841248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938528" y="5138928"/>
            <a:ext cx="7680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TypeScript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2852928" y="5084064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2889504" y="513892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Tailwind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749040" y="5084064"/>
            <a:ext cx="512064" cy="310896"/>
          </a:xfrm>
          <a:prstGeom prst="roundRect">
            <a:avLst>
              <a:gd name="adj" fmla="val 23529"/>
            </a:avLst>
          </a:prstGeom>
          <a:solidFill>
            <a:srgbClr val="F2F6FC"/>
          </a:solidFill>
          <a:ln w="10160">
            <a:solidFill>
              <a:srgbClr val="BFD2EA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785616" y="51389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73F73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Git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119104-12BC-EBD4-6005-A8A1447B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5F16DEF7-BD78-0414-EEB5-00B1F38FCE01}"/>
              </a:ext>
            </a:extLst>
          </p:cNvPr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Core technologies called out in the CV and portfolio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F9B586E-1CAA-3391-F8A7-F5CDF35541AF}"/>
              </a:ext>
            </a:extLst>
          </p:cNvPr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C8B09DE-FA5B-2C33-8522-3DC5FB17845D}"/>
              </a:ext>
            </a:extLst>
          </p:cNvPr>
          <p:cNvSpPr/>
          <p:nvPr/>
        </p:nvSpPr>
        <p:spPr>
          <a:xfrm>
            <a:off x="388795" y="5837639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D51EFB6-A060-7D8C-4FBE-83E44DAD5037}"/>
              </a:ext>
            </a:extLst>
          </p:cNvPr>
          <p:cNvGrpSpPr/>
          <p:nvPr/>
        </p:nvGrpSpPr>
        <p:grpSpPr>
          <a:xfrm>
            <a:off x="473165" y="742123"/>
            <a:ext cx="11005903" cy="4912643"/>
            <a:chOff x="473162" y="742123"/>
            <a:chExt cx="11005902" cy="51627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7ABE454-1148-0901-6809-9510BFC1CDE3}"/>
                </a:ext>
              </a:extLst>
            </p:cNvPr>
            <p:cNvSpPr txBox="1"/>
            <p:nvPr/>
          </p:nvSpPr>
          <p:spPr>
            <a:xfrm>
              <a:off x="473162" y="742123"/>
              <a:ext cx="1132395" cy="404311"/>
            </a:xfrm>
            <a:prstGeom prst="rect">
              <a:avLst/>
            </a:prstGeom>
            <a:noFill/>
          </p:spPr>
          <p:txBody>
            <a:bodyPr wrap="square" lIns="72000" rIns="72000">
              <a:spAutoFit/>
            </a:bodyPr>
            <a:lstStyle/>
            <a:p>
              <a:r>
                <a:rPr dirty="0"/>
                <a:t>Frontend</a:t>
              </a: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18A27BCE-D6F4-90B6-6265-F05AD966648C}"/>
                </a:ext>
              </a:extLst>
            </p:cNvPr>
            <p:cNvGrpSpPr/>
            <p:nvPr/>
          </p:nvGrpSpPr>
          <p:grpSpPr>
            <a:xfrm>
              <a:off x="473162" y="1223214"/>
              <a:ext cx="11005902" cy="322074"/>
              <a:chOff x="603539" y="1196181"/>
              <a:chExt cx="9936089" cy="362594"/>
            </a:xfrm>
          </p:grpSpPr>
          <p:sp>
            <p:nvSpPr>
              <p:cNvPr id="45" name="Rounded Rectangle 3">
                <a:extLst>
                  <a:ext uri="{FF2B5EF4-FFF2-40B4-BE49-F238E27FC236}">
                    <a16:creationId xmlns:a16="http://schemas.microsoft.com/office/drawing/2014/main" id="{6360A117-54E6-4424-859C-F741EA741437}"/>
                  </a:ext>
                </a:extLst>
              </p:cNvPr>
              <p:cNvSpPr/>
              <p:nvPr/>
            </p:nvSpPr>
            <p:spPr>
              <a:xfrm>
                <a:off x="603539" y="1196182"/>
                <a:ext cx="516911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React</a:t>
                </a:r>
              </a:p>
            </p:txBody>
          </p:sp>
          <p:sp>
            <p:nvSpPr>
              <p:cNvPr id="46" name="Rounded Rectangle 4">
                <a:extLst>
                  <a:ext uri="{FF2B5EF4-FFF2-40B4-BE49-F238E27FC236}">
                    <a16:creationId xmlns:a16="http://schemas.microsoft.com/office/drawing/2014/main" id="{4B1678C4-C8D3-B244-FDC3-947AA48768EA}"/>
                  </a:ext>
                </a:extLst>
              </p:cNvPr>
              <p:cNvSpPr/>
              <p:nvPr/>
            </p:nvSpPr>
            <p:spPr>
              <a:xfrm>
                <a:off x="1256756" y="1196182"/>
                <a:ext cx="630894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Angular</a:t>
                </a:r>
              </a:p>
            </p:txBody>
          </p:sp>
          <p:sp>
            <p:nvSpPr>
              <p:cNvPr id="47" name="Rounded Rectangle 5">
                <a:extLst>
                  <a:ext uri="{FF2B5EF4-FFF2-40B4-BE49-F238E27FC236}">
                    <a16:creationId xmlns:a16="http://schemas.microsoft.com/office/drawing/2014/main" id="{ACAF5D78-3E0D-7422-55D0-5936948AC523}"/>
                  </a:ext>
                </a:extLst>
              </p:cNvPr>
              <p:cNvSpPr/>
              <p:nvPr/>
            </p:nvSpPr>
            <p:spPr>
              <a:xfrm>
                <a:off x="2041414" y="1196182"/>
                <a:ext cx="397336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Vue</a:t>
                </a:r>
              </a:p>
            </p:txBody>
          </p:sp>
          <p:sp>
            <p:nvSpPr>
              <p:cNvPr id="48" name="Rounded Rectangle 6">
                <a:extLst>
                  <a:ext uri="{FF2B5EF4-FFF2-40B4-BE49-F238E27FC236}">
                    <a16:creationId xmlns:a16="http://schemas.microsoft.com/office/drawing/2014/main" id="{858DB3B8-C2DB-8596-C7D9-2D98B7D280C0}"/>
                  </a:ext>
                </a:extLst>
              </p:cNvPr>
              <p:cNvSpPr/>
              <p:nvPr/>
            </p:nvSpPr>
            <p:spPr>
              <a:xfrm>
                <a:off x="2583570" y="1196183"/>
                <a:ext cx="576779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Next.js</a:t>
                </a:r>
              </a:p>
            </p:txBody>
          </p:sp>
          <p:sp>
            <p:nvSpPr>
              <p:cNvPr id="49" name="Rounded Rectangle 7">
                <a:extLst>
                  <a:ext uri="{FF2B5EF4-FFF2-40B4-BE49-F238E27FC236}">
                    <a16:creationId xmlns:a16="http://schemas.microsoft.com/office/drawing/2014/main" id="{EE7D7380-E80E-36EA-44D2-723EA0008141}"/>
                  </a:ext>
                </a:extLst>
              </p:cNvPr>
              <p:cNvSpPr/>
              <p:nvPr/>
            </p:nvSpPr>
            <p:spPr>
              <a:xfrm>
                <a:off x="3316910" y="1196182"/>
                <a:ext cx="53360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HTML</a:t>
                </a:r>
              </a:p>
            </p:txBody>
          </p:sp>
          <p:sp>
            <p:nvSpPr>
              <p:cNvPr id="50" name="Rounded Rectangle 8">
                <a:extLst>
                  <a:ext uri="{FF2B5EF4-FFF2-40B4-BE49-F238E27FC236}">
                    <a16:creationId xmlns:a16="http://schemas.microsoft.com/office/drawing/2014/main" id="{A2C2B8C9-938F-A2AE-2B1D-BFA36A56E892}"/>
                  </a:ext>
                </a:extLst>
              </p:cNvPr>
              <p:cNvSpPr/>
              <p:nvPr/>
            </p:nvSpPr>
            <p:spPr>
              <a:xfrm>
                <a:off x="3984980" y="1196182"/>
                <a:ext cx="440528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CSS</a:t>
                </a:r>
              </a:p>
            </p:txBody>
          </p:sp>
          <p:sp>
            <p:nvSpPr>
              <p:cNvPr id="51" name="Rounded Rectangle 9">
                <a:extLst>
                  <a:ext uri="{FF2B5EF4-FFF2-40B4-BE49-F238E27FC236}">
                    <a16:creationId xmlns:a16="http://schemas.microsoft.com/office/drawing/2014/main" id="{0546BA69-AA20-D2E1-EACD-F4B5BE38A6B7}"/>
                  </a:ext>
                </a:extLst>
              </p:cNvPr>
              <p:cNvSpPr/>
              <p:nvPr/>
            </p:nvSpPr>
            <p:spPr>
              <a:xfrm>
                <a:off x="4512485" y="1196182"/>
                <a:ext cx="53360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SCSS</a:t>
                </a:r>
              </a:p>
            </p:txBody>
          </p:sp>
          <p:sp>
            <p:nvSpPr>
              <p:cNvPr id="52" name="Rounded Rectangle 10">
                <a:extLst>
                  <a:ext uri="{FF2B5EF4-FFF2-40B4-BE49-F238E27FC236}">
                    <a16:creationId xmlns:a16="http://schemas.microsoft.com/office/drawing/2014/main" id="{ABECFA4E-4FBF-9200-CE01-F30209558D85}"/>
                  </a:ext>
                </a:extLst>
              </p:cNvPr>
              <p:cNvSpPr/>
              <p:nvPr/>
            </p:nvSpPr>
            <p:spPr>
              <a:xfrm>
                <a:off x="5107493" y="1196182"/>
                <a:ext cx="800742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JavaScript</a:t>
                </a:r>
              </a:p>
            </p:txBody>
          </p:sp>
          <p:sp>
            <p:nvSpPr>
              <p:cNvPr id="53" name="Rounded Rectangle 11">
                <a:extLst>
                  <a:ext uri="{FF2B5EF4-FFF2-40B4-BE49-F238E27FC236}">
                    <a16:creationId xmlns:a16="http://schemas.microsoft.com/office/drawing/2014/main" id="{B5AED12F-950E-3372-4742-FCC317CD4603}"/>
                  </a:ext>
                </a:extLst>
              </p:cNvPr>
              <p:cNvSpPr/>
              <p:nvPr/>
            </p:nvSpPr>
            <p:spPr>
              <a:xfrm>
                <a:off x="6029615" y="1196182"/>
                <a:ext cx="809259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TypeScript</a:t>
                </a:r>
              </a:p>
            </p:txBody>
          </p:sp>
          <p:sp>
            <p:nvSpPr>
              <p:cNvPr id="54" name="Rounded Rectangle 12">
                <a:extLst>
                  <a:ext uri="{FF2B5EF4-FFF2-40B4-BE49-F238E27FC236}">
                    <a16:creationId xmlns:a16="http://schemas.microsoft.com/office/drawing/2014/main" id="{2DB19DF2-A503-8BB9-D665-24EFDCB85B7C}"/>
                  </a:ext>
                </a:extLst>
              </p:cNvPr>
              <p:cNvSpPr/>
              <p:nvPr/>
            </p:nvSpPr>
            <p:spPr>
              <a:xfrm>
                <a:off x="6978415" y="1196182"/>
                <a:ext cx="745642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Bootstrap</a:t>
                </a:r>
              </a:p>
            </p:txBody>
          </p:sp>
          <p:sp>
            <p:nvSpPr>
              <p:cNvPr id="55" name="Rounded Rectangle 13">
                <a:extLst>
                  <a:ext uri="{FF2B5EF4-FFF2-40B4-BE49-F238E27FC236}">
                    <a16:creationId xmlns:a16="http://schemas.microsoft.com/office/drawing/2014/main" id="{7D18F97E-EA2E-11D8-DC58-BCCCA3AD910C}"/>
                  </a:ext>
                </a:extLst>
              </p:cNvPr>
              <p:cNvSpPr/>
              <p:nvPr/>
            </p:nvSpPr>
            <p:spPr>
              <a:xfrm>
                <a:off x="7896209" y="1196182"/>
                <a:ext cx="646466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Tailwind</a:t>
                </a:r>
              </a:p>
            </p:txBody>
          </p:sp>
          <p:sp>
            <p:nvSpPr>
              <p:cNvPr id="56" name="Rounded Rectangle 14">
                <a:extLst>
                  <a:ext uri="{FF2B5EF4-FFF2-40B4-BE49-F238E27FC236}">
                    <a16:creationId xmlns:a16="http://schemas.microsoft.com/office/drawing/2014/main" id="{D50C1373-9E28-5198-B089-B4FEAD17BEF7}"/>
                  </a:ext>
                </a:extLst>
              </p:cNvPr>
              <p:cNvSpPr/>
              <p:nvPr/>
            </p:nvSpPr>
            <p:spPr>
              <a:xfrm>
                <a:off x="8711637" y="1196182"/>
                <a:ext cx="56546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jQuery</a:t>
                </a:r>
              </a:p>
            </p:txBody>
          </p:sp>
          <p:sp>
            <p:nvSpPr>
              <p:cNvPr id="57" name="Rounded Rectangle 15">
                <a:extLst>
                  <a:ext uri="{FF2B5EF4-FFF2-40B4-BE49-F238E27FC236}">
                    <a16:creationId xmlns:a16="http://schemas.microsoft.com/office/drawing/2014/main" id="{4C6BAA03-C6A0-8ADC-D577-435656B28F9C}"/>
                  </a:ext>
                </a:extLst>
              </p:cNvPr>
              <p:cNvSpPr/>
              <p:nvPr/>
            </p:nvSpPr>
            <p:spPr>
              <a:xfrm>
                <a:off x="9435970" y="1196182"/>
                <a:ext cx="50174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AJAX</a:t>
                </a:r>
              </a:p>
            </p:txBody>
          </p:sp>
          <p:sp>
            <p:nvSpPr>
              <p:cNvPr id="58" name="Rounded Rectangle 16">
                <a:extLst>
                  <a:ext uri="{FF2B5EF4-FFF2-40B4-BE49-F238E27FC236}">
                    <a16:creationId xmlns:a16="http://schemas.microsoft.com/office/drawing/2014/main" id="{0D104111-3FD0-3C73-2021-5CFBA69FA304}"/>
                  </a:ext>
                </a:extLst>
              </p:cNvPr>
              <p:cNvSpPr/>
              <p:nvPr/>
            </p:nvSpPr>
            <p:spPr>
              <a:xfrm>
                <a:off x="10046991" y="1196181"/>
                <a:ext cx="492637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Axios</a:t>
                </a: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BBFB9DC-1F98-F7BD-AFE9-365D64712598}"/>
                </a:ext>
              </a:extLst>
            </p:cNvPr>
            <p:cNvSpPr txBox="1"/>
            <p:nvPr/>
          </p:nvSpPr>
          <p:spPr>
            <a:xfrm>
              <a:off x="473162" y="2506512"/>
              <a:ext cx="1095987" cy="404311"/>
            </a:xfrm>
            <a:prstGeom prst="rect">
              <a:avLst/>
            </a:prstGeom>
            <a:noFill/>
          </p:spPr>
          <p:txBody>
            <a:bodyPr wrap="none" lIns="72000" rIns="72000">
              <a:spAutoFit/>
            </a:bodyPr>
            <a:lstStyle/>
            <a:p>
              <a:r>
                <a:rPr dirty="0"/>
                <a:t>Backend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76C5760-7633-F10A-16DD-F898C47F4FE9}"/>
                </a:ext>
              </a:extLst>
            </p:cNvPr>
            <p:cNvSpPr txBox="1"/>
            <p:nvPr/>
          </p:nvSpPr>
          <p:spPr>
            <a:xfrm>
              <a:off x="473162" y="3371584"/>
              <a:ext cx="1313996" cy="404311"/>
            </a:xfrm>
            <a:prstGeom prst="rect">
              <a:avLst/>
            </a:prstGeom>
            <a:noFill/>
          </p:spPr>
          <p:txBody>
            <a:bodyPr wrap="none" lIns="72000" rIns="72000">
              <a:spAutoFit/>
            </a:bodyPr>
            <a:lstStyle/>
            <a:p>
              <a:r>
                <a:rPr dirty="0"/>
                <a:t>Databases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0474703-0749-6767-8C68-3BD136218C11}"/>
                </a:ext>
              </a:extLst>
            </p:cNvPr>
            <p:cNvSpPr txBox="1"/>
            <p:nvPr/>
          </p:nvSpPr>
          <p:spPr>
            <a:xfrm>
              <a:off x="473162" y="4236652"/>
              <a:ext cx="2865703" cy="404311"/>
            </a:xfrm>
            <a:prstGeom prst="rect">
              <a:avLst/>
            </a:prstGeom>
            <a:noFill/>
          </p:spPr>
          <p:txBody>
            <a:bodyPr wrap="none" lIns="72000" rIns="72000">
              <a:spAutoFit/>
            </a:bodyPr>
            <a:lstStyle/>
            <a:p>
              <a:r>
                <a:rPr dirty="0"/>
                <a:t>Engineering Foundations</a:t>
              </a: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3BC7EC16-473B-70AF-27FF-E35232BF5438}"/>
                </a:ext>
              </a:extLst>
            </p:cNvPr>
            <p:cNvGrpSpPr/>
            <p:nvPr/>
          </p:nvGrpSpPr>
          <p:grpSpPr>
            <a:xfrm>
              <a:off x="473162" y="4717743"/>
              <a:ext cx="7046439" cy="322098"/>
              <a:chOff x="603264" y="4647531"/>
              <a:chExt cx="7046439" cy="362621"/>
            </a:xfrm>
          </p:grpSpPr>
          <p:sp>
            <p:nvSpPr>
              <p:cNvPr id="72" name="Rounded Rectangle 30">
                <a:extLst>
                  <a:ext uri="{FF2B5EF4-FFF2-40B4-BE49-F238E27FC236}">
                    <a16:creationId xmlns:a16="http://schemas.microsoft.com/office/drawing/2014/main" id="{7ABDB389-2068-767A-4CDA-F46A4D4F46E4}"/>
                  </a:ext>
                </a:extLst>
              </p:cNvPr>
              <p:cNvSpPr/>
              <p:nvPr/>
            </p:nvSpPr>
            <p:spPr>
              <a:xfrm>
                <a:off x="603264" y="4647555"/>
                <a:ext cx="2213644" cy="362593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Object-Oriented Programming</a:t>
                </a:r>
              </a:p>
            </p:txBody>
          </p:sp>
          <p:sp>
            <p:nvSpPr>
              <p:cNvPr id="73" name="Rounded Rectangle 31">
                <a:extLst>
                  <a:ext uri="{FF2B5EF4-FFF2-40B4-BE49-F238E27FC236}">
                    <a16:creationId xmlns:a16="http://schemas.microsoft.com/office/drawing/2014/main" id="{6A194E51-CFF5-5E06-DC0F-2B8466B5BFEA}"/>
                  </a:ext>
                </a:extLst>
              </p:cNvPr>
              <p:cNvSpPr/>
              <p:nvPr/>
            </p:nvSpPr>
            <p:spPr>
              <a:xfrm>
                <a:off x="4269897" y="4647559"/>
                <a:ext cx="1260978" cy="362593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Design Patterns</a:t>
                </a:r>
              </a:p>
            </p:txBody>
          </p:sp>
          <p:sp>
            <p:nvSpPr>
              <p:cNvPr id="74" name="Rounded Rectangle 32">
                <a:extLst>
                  <a:ext uri="{FF2B5EF4-FFF2-40B4-BE49-F238E27FC236}">
                    <a16:creationId xmlns:a16="http://schemas.microsoft.com/office/drawing/2014/main" id="{CA4E1354-B26F-280E-BD7D-4E9EE3DC08FB}"/>
                  </a:ext>
                </a:extLst>
              </p:cNvPr>
              <p:cNvSpPr/>
              <p:nvPr/>
            </p:nvSpPr>
            <p:spPr>
              <a:xfrm>
                <a:off x="5510963" y="4647531"/>
                <a:ext cx="213874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Data Structures &amp; Algorithms</a:t>
                </a:r>
              </a:p>
            </p:txBody>
          </p:sp>
          <p:sp>
            <p:nvSpPr>
              <p:cNvPr id="75" name="Rounded Rectangle 33">
                <a:extLst>
                  <a:ext uri="{FF2B5EF4-FFF2-40B4-BE49-F238E27FC236}">
                    <a16:creationId xmlns:a16="http://schemas.microsoft.com/office/drawing/2014/main" id="{501E8F89-7FFB-BCC1-D9F3-3D09BCCE8B77}"/>
                  </a:ext>
                </a:extLst>
              </p:cNvPr>
              <p:cNvSpPr/>
              <p:nvPr/>
            </p:nvSpPr>
            <p:spPr>
              <a:xfrm>
                <a:off x="2759157" y="4647544"/>
                <a:ext cx="1538303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Complexity Analysis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50EAD3D-8307-9526-363C-C24ABE6D72BE}"/>
                </a:ext>
              </a:extLst>
            </p:cNvPr>
            <p:cNvSpPr txBox="1"/>
            <p:nvPr/>
          </p:nvSpPr>
          <p:spPr>
            <a:xfrm>
              <a:off x="473162" y="5101723"/>
              <a:ext cx="5351905" cy="4043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dirty="0"/>
                <a:t>Tools</a:t>
              </a:r>
              <a:r>
                <a:rPr lang="en-US" dirty="0"/>
                <a:t>, </a:t>
              </a:r>
              <a:r>
                <a:rPr dirty="0"/>
                <a:t>Workflow</a:t>
              </a:r>
              <a:r>
                <a:rPr lang="en-US" dirty="0"/>
                <a:t>, Productivity &amp; Growth</a:t>
              </a: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4808A26B-B317-3183-C71F-383CF5B7B4A0}"/>
                </a:ext>
              </a:extLst>
            </p:cNvPr>
            <p:cNvGrpSpPr/>
            <p:nvPr/>
          </p:nvGrpSpPr>
          <p:grpSpPr>
            <a:xfrm>
              <a:off x="473162" y="5582807"/>
              <a:ext cx="8240794" cy="322105"/>
              <a:chOff x="603264" y="5582797"/>
              <a:chExt cx="8240794" cy="387386"/>
            </a:xfrm>
          </p:grpSpPr>
          <p:sp>
            <p:nvSpPr>
              <p:cNvPr id="77" name="Rounded Rectangle 35">
                <a:extLst>
                  <a:ext uri="{FF2B5EF4-FFF2-40B4-BE49-F238E27FC236}">
                    <a16:creationId xmlns:a16="http://schemas.microsoft.com/office/drawing/2014/main" id="{120E664D-2BDD-111F-D07B-A36AFD4192D8}"/>
                  </a:ext>
                </a:extLst>
              </p:cNvPr>
              <p:cNvSpPr/>
              <p:nvPr/>
            </p:nvSpPr>
            <p:spPr>
              <a:xfrm>
                <a:off x="603264" y="5582817"/>
                <a:ext cx="332879" cy="387347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Git</a:t>
                </a:r>
              </a:p>
            </p:txBody>
          </p:sp>
          <p:sp>
            <p:nvSpPr>
              <p:cNvPr id="78" name="Rounded Rectangle 36">
                <a:extLst>
                  <a:ext uri="{FF2B5EF4-FFF2-40B4-BE49-F238E27FC236}">
                    <a16:creationId xmlns:a16="http://schemas.microsoft.com/office/drawing/2014/main" id="{8D3AFCEA-19DE-115C-4FC4-3E68DCC2AA3E}"/>
                  </a:ext>
                </a:extLst>
              </p:cNvPr>
              <p:cNvSpPr/>
              <p:nvPr/>
            </p:nvSpPr>
            <p:spPr>
              <a:xfrm>
                <a:off x="1054779" y="5582797"/>
                <a:ext cx="615122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GitHub</a:t>
                </a:r>
              </a:p>
            </p:txBody>
          </p:sp>
          <p:sp>
            <p:nvSpPr>
              <p:cNvPr id="79" name="Rounded Rectangle 37">
                <a:extLst>
                  <a:ext uri="{FF2B5EF4-FFF2-40B4-BE49-F238E27FC236}">
                    <a16:creationId xmlns:a16="http://schemas.microsoft.com/office/drawing/2014/main" id="{3119F3E1-2686-EB3D-C3A0-CF8F7711D3FD}"/>
                  </a:ext>
                </a:extLst>
              </p:cNvPr>
              <p:cNvSpPr/>
              <p:nvPr/>
            </p:nvSpPr>
            <p:spPr>
              <a:xfrm>
                <a:off x="1760987" y="5582797"/>
                <a:ext cx="742649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Postman</a:t>
                </a:r>
              </a:p>
            </p:txBody>
          </p:sp>
          <p:sp>
            <p:nvSpPr>
              <p:cNvPr id="80" name="Rounded Rectangle 38">
                <a:extLst>
                  <a:ext uri="{FF2B5EF4-FFF2-40B4-BE49-F238E27FC236}">
                    <a16:creationId xmlns:a16="http://schemas.microsoft.com/office/drawing/2014/main" id="{88659C0A-0D72-BC82-2351-1B11CBFCCA37}"/>
                  </a:ext>
                </a:extLst>
              </p:cNvPr>
              <p:cNvSpPr/>
              <p:nvPr/>
            </p:nvSpPr>
            <p:spPr>
              <a:xfrm>
                <a:off x="2571768" y="5582812"/>
                <a:ext cx="1029810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Visual Studio</a:t>
                </a:r>
              </a:p>
            </p:txBody>
          </p:sp>
          <p:sp>
            <p:nvSpPr>
              <p:cNvPr id="81" name="Rounded Rectangle 39">
                <a:extLst>
                  <a:ext uri="{FF2B5EF4-FFF2-40B4-BE49-F238E27FC236}">
                    <a16:creationId xmlns:a16="http://schemas.microsoft.com/office/drawing/2014/main" id="{BFD9D3A5-FE98-729F-7BE8-F2417ADBDC64}"/>
                  </a:ext>
                </a:extLst>
              </p:cNvPr>
              <p:cNvSpPr/>
              <p:nvPr/>
            </p:nvSpPr>
            <p:spPr>
              <a:xfrm>
                <a:off x="3643430" y="5582832"/>
                <a:ext cx="561346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Figma</a:t>
                </a:r>
              </a:p>
            </p:txBody>
          </p:sp>
          <p:sp>
            <p:nvSpPr>
              <p:cNvPr id="82" name="Rounded Rectangle 40">
                <a:extLst>
                  <a:ext uri="{FF2B5EF4-FFF2-40B4-BE49-F238E27FC236}">
                    <a16:creationId xmlns:a16="http://schemas.microsoft.com/office/drawing/2014/main" id="{96DDA785-BA7F-BE49-5DA7-7F2F518B0EB9}"/>
                  </a:ext>
                </a:extLst>
              </p:cNvPr>
              <p:cNvSpPr/>
              <p:nvPr/>
            </p:nvSpPr>
            <p:spPr>
              <a:xfrm>
                <a:off x="4285420" y="5582816"/>
                <a:ext cx="383454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36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Jira</a:t>
                </a:r>
              </a:p>
            </p:txBody>
          </p:sp>
          <p:sp>
            <p:nvSpPr>
              <p:cNvPr id="83" name="Rounded Rectangle 42">
                <a:extLst>
                  <a:ext uri="{FF2B5EF4-FFF2-40B4-BE49-F238E27FC236}">
                    <a16:creationId xmlns:a16="http://schemas.microsoft.com/office/drawing/2014/main" id="{87BBC6E4-8F01-C8B7-AB09-62A5015E61CE}"/>
                  </a:ext>
                </a:extLst>
              </p:cNvPr>
              <p:cNvSpPr/>
              <p:nvPr/>
            </p:nvSpPr>
            <p:spPr>
              <a:xfrm>
                <a:off x="4760304" y="5582821"/>
                <a:ext cx="498135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SEO</a:t>
                </a:r>
              </a:p>
            </p:txBody>
          </p:sp>
          <p:sp>
            <p:nvSpPr>
              <p:cNvPr id="84" name="Rounded Rectangle 43">
                <a:extLst>
                  <a:ext uri="{FF2B5EF4-FFF2-40B4-BE49-F238E27FC236}">
                    <a16:creationId xmlns:a16="http://schemas.microsoft.com/office/drawing/2014/main" id="{EF74EEDD-123D-E6DF-70B6-02C85D61E80C}"/>
                  </a:ext>
                </a:extLst>
              </p:cNvPr>
              <p:cNvSpPr/>
              <p:nvPr/>
            </p:nvSpPr>
            <p:spPr>
              <a:xfrm>
                <a:off x="5307977" y="5582824"/>
                <a:ext cx="1235292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Microsoft Office</a:t>
                </a:r>
              </a:p>
            </p:txBody>
          </p:sp>
          <p:sp>
            <p:nvSpPr>
              <p:cNvPr id="85" name="Rounded Rectangle 44">
                <a:extLst>
                  <a:ext uri="{FF2B5EF4-FFF2-40B4-BE49-F238E27FC236}">
                    <a16:creationId xmlns:a16="http://schemas.microsoft.com/office/drawing/2014/main" id="{D2911E3E-0505-2601-4137-B4AB90A7D628}"/>
                  </a:ext>
                </a:extLst>
              </p:cNvPr>
              <p:cNvSpPr/>
              <p:nvPr/>
            </p:nvSpPr>
            <p:spPr>
              <a:xfrm>
                <a:off x="6657862" y="5582831"/>
                <a:ext cx="616260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Adobe</a:t>
                </a:r>
              </a:p>
            </p:txBody>
          </p:sp>
          <p:sp>
            <p:nvSpPr>
              <p:cNvPr id="86" name="Rounded Rectangle 45">
                <a:extLst>
                  <a:ext uri="{FF2B5EF4-FFF2-40B4-BE49-F238E27FC236}">
                    <a16:creationId xmlns:a16="http://schemas.microsoft.com/office/drawing/2014/main" id="{C53A500A-1390-FF2B-663C-3B3AA96BA6B9}"/>
                  </a:ext>
                </a:extLst>
              </p:cNvPr>
              <p:cNvSpPr/>
              <p:nvPr/>
            </p:nvSpPr>
            <p:spPr>
              <a:xfrm>
                <a:off x="7368566" y="5582837"/>
                <a:ext cx="1475492" cy="387346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Google Workspace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897C866-BC34-085D-3FEC-2C5EE03E80E0}"/>
                </a:ext>
              </a:extLst>
            </p:cNvPr>
            <p:cNvGrpSpPr/>
            <p:nvPr/>
          </p:nvGrpSpPr>
          <p:grpSpPr>
            <a:xfrm>
              <a:off x="473162" y="2987606"/>
              <a:ext cx="7018411" cy="322083"/>
              <a:chOff x="603539" y="2939968"/>
              <a:chExt cx="7018411" cy="362605"/>
            </a:xfrm>
          </p:grpSpPr>
          <p:sp>
            <p:nvSpPr>
              <p:cNvPr id="60" name="Rounded Rectangle 18">
                <a:extLst>
                  <a:ext uri="{FF2B5EF4-FFF2-40B4-BE49-F238E27FC236}">
                    <a16:creationId xmlns:a16="http://schemas.microsoft.com/office/drawing/2014/main" id="{5066A54F-C911-5018-925D-7A7AD081BB09}"/>
                  </a:ext>
                </a:extLst>
              </p:cNvPr>
              <p:cNvSpPr/>
              <p:nvPr/>
            </p:nvSpPr>
            <p:spPr>
              <a:xfrm>
                <a:off x="603539" y="2939973"/>
                <a:ext cx="690496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Node.js</a:t>
                </a:r>
              </a:p>
            </p:txBody>
          </p:sp>
          <p:sp>
            <p:nvSpPr>
              <p:cNvPr id="61" name="Rounded Rectangle 19">
                <a:extLst>
                  <a:ext uri="{FF2B5EF4-FFF2-40B4-BE49-F238E27FC236}">
                    <a16:creationId xmlns:a16="http://schemas.microsoft.com/office/drawing/2014/main" id="{159700F6-A49D-0926-5080-3FFCBE20F27F}"/>
                  </a:ext>
                </a:extLst>
              </p:cNvPr>
              <p:cNvSpPr/>
              <p:nvPr/>
            </p:nvSpPr>
            <p:spPr>
              <a:xfrm>
                <a:off x="1339304" y="2939974"/>
                <a:ext cx="949639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Express</a:t>
                </a:r>
                <a:r>
                  <a:rPr lang="en-US" sz="1200" dirty="0">
                    <a:solidFill>
                      <a:schemeClr val="tx1"/>
                    </a:solidFill>
                  </a:rPr>
                  <a:t> JS</a:t>
                </a:r>
                <a:endParaRPr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Rounded Rectangle 20">
                <a:extLst>
                  <a:ext uri="{FF2B5EF4-FFF2-40B4-BE49-F238E27FC236}">
                    <a16:creationId xmlns:a16="http://schemas.microsoft.com/office/drawing/2014/main" id="{C6237B1A-0931-99AC-70E2-5EC12C2A82AB}"/>
                  </a:ext>
                </a:extLst>
              </p:cNvPr>
              <p:cNvSpPr/>
              <p:nvPr/>
            </p:nvSpPr>
            <p:spPr>
              <a:xfrm>
                <a:off x="2234444" y="2939975"/>
                <a:ext cx="672181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Laravel</a:t>
                </a:r>
              </a:p>
            </p:txBody>
          </p:sp>
          <p:sp>
            <p:nvSpPr>
              <p:cNvPr id="63" name="Rounded Rectangle 21">
                <a:extLst>
                  <a:ext uri="{FF2B5EF4-FFF2-40B4-BE49-F238E27FC236}">
                    <a16:creationId xmlns:a16="http://schemas.microsoft.com/office/drawing/2014/main" id="{64C6F3D3-B720-6166-68C9-098B29C3652B}"/>
                  </a:ext>
                </a:extLst>
              </p:cNvPr>
              <p:cNvSpPr/>
              <p:nvPr/>
            </p:nvSpPr>
            <p:spPr>
              <a:xfrm>
                <a:off x="2938425" y="2939968"/>
                <a:ext cx="487959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PHP</a:t>
                </a:r>
              </a:p>
            </p:txBody>
          </p:sp>
          <p:sp>
            <p:nvSpPr>
              <p:cNvPr id="64" name="Rounded Rectangle 22">
                <a:extLst>
                  <a:ext uri="{FF2B5EF4-FFF2-40B4-BE49-F238E27FC236}">
                    <a16:creationId xmlns:a16="http://schemas.microsoft.com/office/drawing/2014/main" id="{9B03A6DE-E618-01C9-2E8A-3320D0E5C084}"/>
                  </a:ext>
                </a:extLst>
              </p:cNvPr>
              <p:cNvSpPr/>
              <p:nvPr/>
            </p:nvSpPr>
            <p:spPr>
              <a:xfrm>
                <a:off x="3459409" y="2939973"/>
                <a:ext cx="939741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REST APIs</a:t>
                </a:r>
              </a:p>
            </p:txBody>
          </p:sp>
          <p:sp>
            <p:nvSpPr>
              <p:cNvPr id="65" name="Rounded Rectangle 23">
                <a:extLst>
                  <a:ext uri="{FF2B5EF4-FFF2-40B4-BE49-F238E27FC236}">
                    <a16:creationId xmlns:a16="http://schemas.microsoft.com/office/drawing/2014/main" id="{C215BACC-BA02-9EA5-640D-CDF53CDAA96F}"/>
                  </a:ext>
                </a:extLst>
              </p:cNvPr>
              <p:cNvSpPr/>
              <p:nvPr/>
            </p:nvSpPr>
            <p:spPr>
              <a:xfrm>
                <a:off x="4332438" y="2939973"/>
                <a:ext cx="140804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CRUD Operations</a:t>
                </a:r>
              </a:p>
            </p:txBody>
          </p:sp>
          <p:sp>
            <p:nvSpPr>
              <p:cNvPr id="66" name="Rounded Rectangle 24">
                <a:extLst>
                  <a:ext uri="{FF2B5EF4-FFF2-40B4-BE49-F238E27FC236}">
                    <a16:creationId xmlns:a16="http://schemas.microsoft.com/office/drawing/2014/main" id="{941E4967-E1D6-5BB0-A04D-8A3E4E638EBC}"/>
                  </a:ext>
                </a:extLst>
              </p:cNvPr>
              <p:cNvSpPr/>
              <p:nvPr/>
            </p:nvSpPr>
            <p:spPr>
              <a:xfrm>
                <a:off x="5679032" y="2939973"/>
                <a:ext cx="58265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JSON</a:t>
                </a:r>
              </a:p>
            </p:txBody>
          </p:sp>
          <p:sp>
            <p:nvSpPr>
              <p:cNvPr id="87" name="Rounded Rectangle 24">
                <a:extLst>
                  <a:ext uri="{FF2B5EF4-FFF2-40B4-BE49-F238E27FC236}">
                    <a16:creationId xmlns:a16="http://schemas.microsoft.com/office/drawing/2014/main" id="{CA238D6E-7DDC-5436-9D76-F700A552E3FC}"/>
                  </a:ext>
                </a:extLst>
              </p:cNvPr>
              <p:cNvSpPr/>
              <p:nvPr/>
            </p:nvSpPr>
            <p:spPr>
              <a:xfrm>
                <a:off x="6265664" y="2939973"/>
                <a:ext cx="456478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1"/>
                    </a:solidFill>
                  </a:rPr>
                  <a:t>.Net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Rounded Rectangle 24">
                <a:extLst>
                  <a:ext uri="{FF2B5EF4-FFF2-40B4-BE49-F238E27FC236}">
                    <a16:creationId xmlns:a16="http://schemas.microsoft.com/office/drawing/2014/main" id="{4930A477-C9B7-E295-072C-E7EAA21E46ED}"/>
                  </a:ext>
                </a:extLst>
              </p:cNvPr>
              <p:cNvSpPr/>
              <p:nvPr/>
            </p:nvSpPr>
            <p:spPr>
              <a:xfrm>
                <a:off x="6796025" y="2939981"/>
                <a:ext cx="825925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1"/>
                    </a:solidFill>
                  </a:rPr>
                  <a:t>.Net</a:t>
                </a:r>
                <a:r>
                  <a:rPr lang="en-US" sz="1200" dirty="0">
                    <a:solidFill>
                      <a:schemeClr val="tx1"/>
                    </a:solidFill>
                  </a:rPr>
                  <a:t> Core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40EE041-4C12-205A-FDB8-C6DB75EC3174}"/>
                </a:ext>
              </a:extLst>
            </p:cNvPr>
            <p:cNvGrpSpPr/>
            <p:nvPr/>
          </p:nvGrpSpPr>
          <p:grpSpPr>
            <a:xfrm>
              <a:off x="473162" y="3852675"/>
              <a:ext cx="5720569" cy="322078"/>
              <a:chOff x="603813" y="3798156"/>
              <a:chExt cx="5720569" cy="362599"/>
            </a:xfrm>
          </p:grpSpPr>
          <p:sp>
            <p:nvSpPr>
              <p:cNvPr id="68" name="Rounded Rectangle 26">
                <a:extLst>
                  <a:ext uri="{FF2B5EF4-FFF2-40B4-BE49-F238E27FC236}">
                    <a16:creationId xmlns:a16="http://schemas.microsoft.com/office/drawing/2014/main" id="{54C01222-5768-3830-12EE-4B932AD830F8}"/>
                  </a:ext>
                </a:extLst>
              </p:cNvPr>
              <p:cNvSpPr/>
              <p:nvPr/>
            </p:nvSpPr>
            <p:spPr>
              <a:xfrm>
                <a:off x="603813" y="3798163"/>
                <a:ext cx="479480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SQL</a:t>
                </a:r>
              </a:p>
            </p:txBody>
          </p:sp>
          <p:sp>
            <p:nvSpPr>
              <p:cNvPr id="69" name="Rounded Rectangle 27">
                <a:extLst>
                  <a:ext uri="{FF2B5EF4-FFF2-40B4-BE49-F238E27FC236}">
                    <a16:creationId xmlns:a16="http://schemas.microsoft.com/office/drawing/2014/main" id="{B3AEC0E3-01D2-00CE-D3FC-8BD81374D002}"/>
                  </a:ext>
                </a:extLst>
              </p:cNvPr>
              <p:cNvSpPr/>
              <p:nvPr/>
            </p:nvSpPr>
            <p:spPr>
              <a:xfrm>
                <a:off x="1094064" y="3798163"/>
                <a:ext cx="683836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>
                    <a:solidFill>
                      <a:schemeClr val="tx1"/>
                    </a:solidFill>
                  </a:rPr>
                  <a:t>MySQL</a:t>
                </a:r>
              </a:p>
            </p:txBody>
          </p:sp>
          <p:sp>
            <p:nvSpPr>
              <p:cNvPr id="70" name="Rounded Rectangle 28">
                <a:extLst>
                  <a:ext uri="{FF2B5EF4-FFF2-40B4-BE49-F238E27FC236}">
                    <a16:creationId xmlns:a16="http://schemas.microsoft.com/office/drawing/2014/main" id="{518CAF2F-7330-3EE0-F5A7-670B1805BEB3}"/>
                  </a:ext>
                </a:extLst>
              </p:cNvPr>
              <p:cNvSpPr/>
              <p:nvPr/>
            </p:nvSpPr>
            <p:spPr>
              <a:xfrm>
                <a:off x="1786946" y="3798156"/>
                <a:ext cx="1824750" cy="362591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sz="1200" dirty="0">
                    <a:solidFill>
                      <a:schemeClr val="tx1"/>
                    </a:solidFill>
                  </a:rPr>
                  <a:t>Database Administration</a:t>
                </a:r>
              </a:p>
            </p:txBody>
          </p:sp>
          <p:sp>
            <p:nvSpPr>
              <p:cNvPr id="89" name="Rounded Rectangle 24">
                <a:extLst>
                  <a:ext uri="{FF2B5EF4-FFF2-40B4-BE49-F238E27FC236}">
                    <a16:creationId xmlns:a16="http://schemas.microsoft.com/office/drawing/2014/main" id="{6D9314E7-F523-1CF9-336E-7972852AF9B8}"/>
                  </a:ext>
                </a:extLst>
              </p:cNvPr>
              <p:cNvSpPr/>
              <p:nvPr/>
            </p:nvSpPr>
            <p:spPr>
              <a:xfrm>
                <a:off x="3570809" y="3798156"/>
                <a:ext cx="850668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MongoDB</a:t>
                </a:r>
              </a:p>
            </p:txBody>
          </p:sp>
          <p:sp>
            <p:nvSpPr>
              <p:cNvPr id="90" name="Rounded Rectangle 24">
                <a:extLst>
                  <a:ext uri="{FF2B5EF4-FFF2-40B4-BE49-F238E27FC236}">
                    <a16:creationId xmlns:a16="http://schemas.microsoft.com/office/drawing/2014/main" id="{469F1B3C-A76C-A71E-990B-39223AFCD5BC}"/>
                  </a:ext>
                </a:extLst>
              </p:cNvPr>
              <p:cNvSpPr/>
              <p:nvPr/>
            </p:nvSpPr>
            <p:spPr>
              <a:xfrm>
                <a:off x="5553965" y="3798157"/>
                <a:ext cx="770417" cy="36259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MariaDB</a:t>
                </a:r>
              </a:p>
            </p:txBody>
          </p:sp>
          <p:sp>
            <p:nvSpPr>
              <p:cNvPr id="91" name="Rounded Rectangle 24">
                <a:extLst>
                  <a:ext uri="{FF2B5EF4-FFF2-40B4-BE49-F238E27FC236}">
                    <a16:creationId xmlns:a16="http://schemas.microsoft.com/office/drawing/2014/main" id="{D275E3FF-D158-B228-4C7A-DEBE69E7CB20}"/>
                  </a:ext>
                </a:extLst>
              </p:cNvPr>
              <p:cNvSpPr/>
              <p:nvPr/>
            </p:nvSpPr>
            <p:spPr>
              <a:xfrm>
                <a:off x="4450114" y="3798157"/>
                <a:ext cx="1059996" cy="362593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phpMyAdmin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B5E239C-C814-1B2E-3FD2-223D5E3240C5}"/>
                </a:ext>
              </a:extLst>
            </p:cNvPr>
            <p:cNvSpPr txBox="1"/>
            <p:nvPr/>
          </p:nvSpPr>
          <p:spPr>
            <a:xfrm>
              <a:off x="473162" y="1607193"/>
              <a:ext cx="866758" cy="404311"/>
            </a:xfrm>
            <a:prstGeom prst="rect">
              <a:avLst/>
            </a:prstGeom>
            <a:noFill/>
          </p:spPr>
          <p:txBody>
            <a:bodyPr wrap="none" lIns="72000" rIns="72000">
              <a:spAutoFit/>
            </a:bodyPr>
            <a:lstStyle/>
            <a:p>
              <a:r>
                <a:rPr lang="en-US" dirty="0"/>
                <a:t>Mobile</a:t>
              </a:r>
              <a:endParaRPr dirty="0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78905021-1E9A-09D8-D687-056C769F6F23}"/>
                </a:ext>
              </a:extLst>
            </p:cNvPr>
            <p:cNvGrpSpPr/>
            <p:nvPr/>
          </p:nvGrpSpPr>
          <p:grpSpPr>
            <a:xfrm>
              <a:off x="473162" y="2088286"/>
              <a:ext cx="1727945" cy="322072"/>
              <a:chOff x="607456" y="1966966"/>
              <a:chExt cx="1727945" cy="322072"/>
            </a:xfrm>
          </p:grpSpPr>
          <p:sp>
            <p:nvSpPr>
              <p:cNvPr id="93" name="Rounded Rectangle 3">
                <a:extLst>
                  <a:ext uri="{FF2B5EF4-FFF2-40B4-BE49-F238E27FC236}">
                    <a16:creationId xmlns:a16="http://schemas.microsoft.com/office/drawing/2014/main" id="{54FA0B13-A128-13D4-4ADF-202025BEFB50}"/>
                  </a:ext>
                </a:extLst>
              </p:cNvPr>
              <p:cNvSpPr/>
              <p:nvPr/>
            </p:nvSpPr>
            <p:spPr>
              <a:xfrm>
                <a:off x="607456" y="1966966"/>
                <a:ext cx="1027165" cy="32207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React native</a:t>
                </a:r>
                <a:endParaRPr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Rounded Rectangle 4">
                <a:extLst>
                  <a:ext uri="{FF2B5EF4-FFF2-40B4-BE49-F238E27FC236}">
                    <a16:creationId xmlns:a16="http://schemas.microsoft.com/office/drawing/2014/main" id="{E28CEBD4-52EF-CDBE-D8DB-9181A721D5DC}"/>
                  </a:ext>
                </a:extLst>
              </p:cNvPr>
              <p:cNvSpPr/>
              <p:nvPr/>
            </p:nvSpPr>
            <p:spPr>
              <a:xfrm>
                <a:off x="1725863" y="1966966"/>
                <a:ext cx="609538" cy="322072"/>
              </a:xfrm>
              <a:prstGeom prst="roundRect">
                <a:avLst/>
              </a:prstGeom>
              <a:solidFill>
                <a:srgbClr val="E6F0FA"/>
              </a:solidFill>
              <a:ln>
                <a:solidFill>
                  <a:srgbClr val="A0B4D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72000" rIns="72000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Flutter</a:t>
                </a:r>
                <a:endParaRPr sz="120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0683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66F094-EE4F-64D2-3929-16CCA794B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5201CB9-9882-C05F-6821-EBAB1C0EFEC9}"/>
              </a:ext>
            </a:extLst>
          </p:cNvPr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Certificates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C37AE34-E4D9-AE32-BEF9-357841D1A88C}"/>
              </a:ext>
            </a:extLst>
          </p:cNvPr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697115C-CB80-7DE8-7569-3BFA4F2D98E5}"/>
              </a:ext>
            </a:extLst>
          </p:cNvPr>
          <p:cNvSpPr/>
          <p:nvPr/>
        </p:nvSpPr>
        <p:spPr>
          <a:xfrm>
            <a:off x="388795" y="5837639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6BEEE-45CE-AF22-2753-9B5F4ABB4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101" y="3445721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A49A97-563E-5270-E9FC-A5C57A488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7101" y="1033096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73D83D-1720-CB3B-4F7E-5CE6E5FEC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637" y="3445721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CDA3BB-A524-46A2-9FC4-061A95893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810" y="1033096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E2262A-F56B-72E5-A4DD-A8E2BF2DB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810" y="3445721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8FDE44-113B-7C5C-CBC0-407C334A2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346" y="1033096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AA1B0F-BB42-3472-233D-19AE0D0276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9637" y="1033096"/>
            <a:ext cx="2211317" cy="170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3D37AC6-B9C1-0228-A147-114D5978F1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346" y="3445347"/>
            <a:ext cx="2212288" cy="1707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0ACAC4-2B08-C260-D0FD-1BA9AFE02AA5}"/>
              </a:ext>
            </a:extLst>
          </p:cNvPr>
          <p:cNvSpPr txBox="1"/>
          <p:nvPr/>
        </p:nvSpPr>
        <p:spPr>
          <a:xfrm>
            <a:off x="571500" y="286325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Google</a:t>
            </a:r>
            <a:r>
              <a:rPr lang="en-US" sz="1050" dirty="0"/>
              <a:t> AI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61EC58-851C-8EDA-3808-C5CB785309B2}"/>
              </a:ext>
            </a:extLst>
          </p:cNvPr>
          <p:cNvSpPr txBox="1"/>
          <p:nvPr/>
        </p:nvSpPr>
        <p:spPr>
          <a:xfrm>
            <a:off x="3318153" y="286325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Fundamentals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D60668-B024-8222-4747-ED246C2F3164}"/>
              </a:ext>
            </a:extLst>
          </p:cNvPr>
          <p:cNvSpPr txBox="1"/>
          <p:nvPr/>
        </p:nvSpPr>
        <p:spPr>
          <a:xfrm>
            <a:off x="6101326" y="286325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Data Analysis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939D71-D72C-3295-BA45-401EA65CECFF}"/>
              </a:ext>
            </a:extLst>
          </p:cNvPr>
          <p:cNvSpPr txBox="1"/>
          <p:nvPr/>
        </p:nvSpPr>
        <p:spPr>
          <a:xfrm>
            <a:off x="8845617" y="286325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Content Creation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F917B2-F67F-C8FA-C3AC-A4E2EA1F5F86}"/>
              </a:ext>
            </a:extLst>
          </p:cNvPr>
          <p:cNvSpPr txBox="1"/>
          <p:nvPr/>
        </p:nvSpPr>
        <p:spPr>
          <a:xfrm>
            <a:off x="571500" y="528137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Research and Insights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0D1D59-FDA2-D361-85F2-4D84951946FB}"/>
              </a:ext>
            </a:extLst>
          </p:cNvPr>
          <p:cNvSpPr txBox="1"/>
          <p:nvPr/>
        </p:nvSpPr>
        <p:spPr>
          <a:xfrm>
            <a:off x="3318153" y="528137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Brainstorming and Planning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38640D-3F0E-132B-48F6-E9AF65BB2A03}"/>
              </a:ext>
            </a:extLst>
          </p:cNvPr>
          <p:cNvSpPr txBox="1"/>
          <p:nvPr/>
        </p:nvSpPr>
        <p:spPr>
          <a:xfrm>
            <a:off x="6101326" y="528137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Writing and Communicating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B43024-57A1-8834-E2A4-92F6A036BF26}"/>
              </a:ext>
            </a:extLst>
          </p:cNvPr>
          <p:cNvSpPr txBox="1"/>
          <p:nvPr/>
        </p:nvSpPr>
        <p:spPr>
          <a:xfrm>
            <a:off x="8845617" y="5281375"/>
            <a:ext cx="2394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AI for App Building</a:t>
            </a:r>
          </a:p>
        </p:txBody>
      </p:sp>
    </p:spTree>
    <p:extLst>
      <p:ext uri="{BB962C8B-B14F-4D97-AF65-F5344CB8AC3E}">
        <p14:creationId xmlns:p14="http://schemas.microsoft.com/office/powerpoint/2010/main" val="346492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Expertise &amp; Capabilities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051560"/>
            <a:ext cx="3547872" cy="658368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Leadership &amp; Team Building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58368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8096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Mentored junior developers and improved code quality and efficiency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Comfortable setting standards, review habits, and delivery expectations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Able to lead lean teams while still contributing hands-on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Strong owner mentality from idea to implementation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25112" y="1051560"/>
            <a:ext cx="3547872" cy="658368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98264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Business &amp; Cross-Functional Partnership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25112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34840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Translate requirements into executable plans and technical decisions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Collaborate with product, design, marketing, and operations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Support launches, conversion performance, and digital growth goals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Communicate tradeoffs clearly to non-technical stakeholders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91856" y="1051560"/>
            <a:ext cx="3547872" cy="658368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65008" y="1161288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Industry Breadth Without Being Project-Locked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91856" y="1709928"/>
            <a:ext cx="3547872" cy="1856232"/>
          </a:xfrm>
          <a:prstGeom prst="rect">
            <a:avLst/>
          </a:prstGeom>
          <a:solidFill>
            <a:srgbClr val="F6F8FB"/>
          </a:solidFill>
          <a:ln w="1016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101584" y="1856232"/>
            <a:ext cx="3328416" cy="15910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Banking &amp; finance, insurance, fintech, retail, healthcare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Cargo &amp; shipping, airports, logistics, education, public sector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Exposure to both enterprise environments and fast-moving delivery teams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Useful for CTO roles that require range, not just one vertical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4407408"/>
            <a:ext cx="10561320" cy="914400"/>
          </a:xfrm>
          <a:prstGeom prst="roundRect">
            <a:avLst>
              <a:gd name="adj" fmla="val 6000"/>
            </a:avLst>
          </a:prstGeom>
          <a:solidFill>
            <a:srgbClr val="F6F8FB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24128" y="45902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Qualifications snapshot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880360" y="4572000"/>
            <a:ext cx="8092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B.S. Computer Science • Lebanese American University • Arabic / English / French • Remote and cross-border delivery experience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400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4. How I Operate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My Operating Model (How I Operate)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2194560" cy="640080"/>
          </a:xfrm>
          <a:prstGeom prst="chevron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86968" y="14264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1. Assess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764792" y="1901952"/>
            <a:ext cx="0" cy="301752"/>
          </a:xfrm>
          <a:prstGeom prst="line">
            <a:avLst/>
          </a:prstGeom>
          <a:noFill/>
          <a:ln w="16510">
            <a:solidFill>
              <a:srgbClr val="173F73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691640" y="2176272"/>
            <a:ext cx="146304" cy="146304"/>
          </a:xfrm>
          <a:prstGeom prst="ellipse">
            <a:avLst/>
          </a:prstGeom>
          <a:solidFill>
            <a:srgbClr val="FFFFFF"/>
          </a:solidFill>
          <a:ln w="16510">
            <a:solidFill>
              <a:srgbClr val="173F73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85800" y="2560320"/>
            <a:ext cx="2121408" cy="1325880"/>
          </a:xfrm>
          <a:prstGeom prst="rect">
            <a:avLst/>
          </a:prstGeom>
          <a:solidFill>
            <a:srgbClr val="FBFCFE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5528" y="2743200"/>
            <a:ext cx="1901952" cy="932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Current stack, delivery bottlenecks, technical debt, risk, team capability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953512" y="1234440"/>
            <a:ext cx="2194560" cy="640080"/>
          </a:xfrm>
          <a:prstGeom prst="chevron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154680" y="14264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2. Align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032504" y="1901952"/>
            <a:ext cx="0" cy="301752"/>
          </a:xfrm>
          <a:prstGeom prst="line">
            <a:avLst/>
          </a:prstGeom>
          <a:noFill/>
          <a:ln w="16510">
            <a:solidFill>
              <a:srgbClr val="0B2C5D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959352" y="2176272"/>
            <a:ext cx="146304" cy="146304"/>
          </a:xfrm>
          <a:prstGeom prst="ellipse">
            <a:avLst/>
          </a:prstGeom>
          <a:solidFill>
            <a:srgbClr val="FFFFFF"/>
          </a:solidFill>
          <a:ln w="16510">
            <a:solidFill>
              <a:srgbClr val="0B2C5D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953512" y="2560320"/>
            <a:ext cx="2121408" cy="1325880"/>
          </a:xfrm>
          <a:prstGeom prst="rect">
            <a:avLst/>
          </a:prstGeom>
          <a:solidFill>
            <a:srgbClr val="FBFCFE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063240" y="2743200"/>
            <a:ext cx="1901952" cy="932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Business priorities, ownership, roadmap, KPIs, build-vs-buy decisions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221224" y="1234440"/>
            <a:ext cx="2194560" cy="640080"/>
          </a:xfrm>
          <a:prstGeom prst="chevron">
            <a:avLst/>
          </a:prstGeom>
          <a:solidFill>
            <a:srgbClr val="5B4E9E"/>
          </a:solidFill>
          <a:ln w="12700">
            <a:solidFill>
              <a:srgbClr val="5B4E9E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22392" y="14264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3. Architect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300216" y="1901952"/>
            <a:ext cx="0" cy="301752"/>
          </a:xfrm>
          <a:prstGeom prst="line">
            <a:avLst/>
          </a:prstGeom>
          <a:noFill/>
          <a:ln w="16510">
            <a:solidFill>
              <a:srgbClr val="5B4E9E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227064" y="2176272"/>
            <a:ext cx="146304" cy="146304"/>
          </a:xfrm>
          <a:prstGeom prst="ellipse">
            <a:avLst/>
          </a:prstGeom>
          <a:solidFill>
            <a:srgbClr val="FFFFFF"/>
          </a:solidFill>
          <a:ln w="16510">
            <a:solidFill>
              <a:srgbClr val="5B4E9E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221224" y="2560320"/>
            <a:ext cx="2121408" cy="1325880"/>
          </a:xfrm>
          <a:prstGeom prst="rect">
            <a:avLst/>
          </a:prstGeom>
          <a:solidFill>
            <a:srgbClr val="FBFCFE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330952" y="2743200"/>
            <a:ext cx="1901952" cy="932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Target architecture, platform standards, data flows, security guardrails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488936" y="1234440"/>
            <a:ext cx="2194560" cy="640080"/>
          </a:xfrm>
          <a:prstGeom prst="chevron">
            <a:avLst/>
          </a:prstGeom>
          <a:solidFill>
            <a:srgbClr val="2B6B8E"/>
          </a:solidFill>
          <a:ln w="12700">
            <a:solidFill>
              <a:srgbClr val="2B6B8E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690104" y="14264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4. Execute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567928" y="1901952"/>
            <a:ext cx="0" cy="301752"/>
          </a:xfrm>
          <a:prstGeom prst="line">
            <a:avLst/>
          </a:prstGeom>
          <a:noFill/>
          <a:ln w="16510">
            <a:solidFill>
              <a:srgbClr val="2B6B8E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8494776" y="2176272"/>
            <a:ext cx="146304" cy="146304"/>
          </a:xfrm>
          <a:prstGeom prst="ellipse">
            <a:avLst/>
          </a:prstGeom>
          <a:solidFill>
            <a:srgbClr val="FFFFFF"/>
          </a:solidFill>
          <a:ln w="16510">
            <a:solidFill>
              <a:srgbClr val="2B6B8E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7488936" y="2560320"/>
            <a:ext cx="2121408" cy="1325880"/>
          </a:xfrm>
          <a:prstGeom prst="rect">
            <a:avLst/>
          </a:prstGeom>
          <a:solidFill>
            <a:srgbClr val="FBFCFE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598664" y="2743200"/>
            <a:ext cx="1901952" cy="932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Delivery cadence, reviews, quick wins, release discipline, communication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9756648" y="1234440"/>
            <a:ext cx="2194560" cy="640080"/>
          </a:xfrm>
          <a:prstGeom prst="chevron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957816" y="14264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5. Scale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10835640" y="1901952"/>
            <a:ext cx="0" cy="301752"/>
          </a:xfrm>
          <a:prstGeom prst="line">
            <a:avLst/>
          </a:prstGeom>
          <a:noFill/>
          <a:ln w="16510">
            <a:solidFill>
              <a:srgbClr val="D6943C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10762488" y="2176272"/>
            <a:ext cx="146304" cy="146304"/>
          </a:xfrm>
          <a:prstGeom prst="ellipse">
            <a:avLst/>
          </a:prstGeom>
          <a:solidFill>
            <a:srgbClr val="FFFFFF"/>
          </a:solidFill>
          <a:ln w="16510">
            <a:solidFill>
              <a:srgbClr val="D6943C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9756648" y="2560320"/>
            <a:ext cx="2121408" cy="1325880"/>
          </a:xfrm>
          <a:prstGeom prst="rect">
            <a:avLst/>
          </a:prstGeom>
          <a:solidFill>
            <a:srgbClr val="FBFCFE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9866376" y="2743200"/>
            <a:ext cx="1901952" cy="932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Automation, documentation, hiring, monitoring, continuous improvement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960120" y="484632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This is the operating model I would bring into a CTO role: assess fast, align clearly, architect thoughtfully, execute hands-on, and scale with discipline.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06C962D8-7E6E-20BD-4961-1C9359B050CB}"/>
              </a:ext>
            </a:extLst>
          </p:cNvPr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BD8164C-1750-7C0D-9819-6575C1D437CD}"/>
              </a:ext>
            </a:extLst>
          </p:cNvPr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/>
              <a:t>My Working Models</a:t>
            </a:r>
            <a:endParaRPr lang="en-US" sz="23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F38F1969-76FD-5B2D-733A-20DF61786F25}"/>
              </a:ext>
            </a:extLst>
          </p:cNvPr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F3C0C9-7B24-67D4-DE8D-5D0D6A7D7B9D}"/>
              </a:ext>
            </a:extLst>
          </p:cNvPr>
          <p:cNvSpPr txBox="1"/>
          <p:nvPr/>
        </p:nvSpPr>
        <p:spPr>
          <a:xfrm>
            <a:off x="1166884" y="997678"/>
            <a:ext cx="1012595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💼  </a:t>
            </a:r>
            <a:r>
              <a:rPr lang="en-US" sz="1600" b="1" dirty="0"/>
              <a:t>Full-Time CTO</a:t>
            </a:r>
            <a:br>
              <a:rPr lang="en-US" sz="1600" b="1" dirty="0"/>
            </a:br>
            <a:r>
              <a:rPr lang="en-US" sz="1600" dirty="0"/>
              <a:t>Embedded leadership, long-term vision</a:t>
            </a:r>
          </a:p>
          <a:p>
            <a:endParaRPr lang="en-US" sz="1600" dirty="0"/>
          </a:p>
          <a:p>
            <a:r>
              <a:rPr lang="en-US" sz="1600" dirty="0"/>
              <a:t>💎  </a:t>
            </a:r>
            <a:r>
              <a:rPr lang="en-US" sz="1600" b="1" dirty="0"/>
              <a:t>Fractional CTO</a:t>
            </a:r>
            <a:br>
              <a:rPr lang="en-US" sz="1600" b="1" dirty="0"/>
            </a:br>
            <a:r>
              <a:rPr lang="en-US" sz="1600" dirty="0"/>
              <a:t>Part-time, high-impact leadership</a:t>
            </a:r>
          </a:p>
          <a:p>
            <a:endParaRPr lang="en-US" sz="1600" dirty="0"/>
          </a:p>
          <a:p>
            <a:r>
              <a:rPr lang="en-US" sz="1600" dirty="0"/>
              <a:t>🛠  </a:t>
            </a:r>
            <a:r>
              <a:rPr lang="en-US" sz="1600" b="1" dirty="0"/>
              <a:t>Freelance/Consulting</a:t>
            </a:r>
            <a:br>
              <a:rPr lang="en-US" sz="1600" b="1" dirty="0"/>
            </a:br>
            <a:r>
              <a:rPr lang="en-US" sz="1600" dirty="0"/>
              <a:t>Project-based, execution-driven</a:t>
            </a:r>
          </a:p>
          <a:p>
            <a:endParaRPr lang="en-US" sz="1600" dirty="0"/>
          </a:p>
          <a:p>
            <a:r>
              <a:rPr lang="en-US" sz="1600" dirty="0"/>
              <a:t>🕒  </a:t>
            </a:r>
            <a:r>
              <a:rPr lang="en-US" sz="1600" b="1" dirty="0"/>
              <a:t>Hourly/Part-Time</a:t>
            </a:r>
            <a:br>
              <a:rPr lang="en-US" sz="1600" b="1" dirty="0"/>
            </a:br>
            <a:r>
              <a:rPr lang="en-US" sz="1600" dirty="0"/>
              <a:t>Flexible, targeted problem-solving</a:t>
            </a:r>
          </a:p>
          <a:p>
            <a:endParaRPr lang="en-US" sz="1600" dirty="0"/>
          </a:p>
          <a:p>
            <a:r>
              <a:rPr lang="en-US" sz="1600" dirty="0"/>
              <a:t>🛠  </a:t>
            </a:r>
            <a:r>
              <a:rPr lang="en-US" sz="1600" b="1" dirty="0"/>
              <a:t>Volunteer-Based</a:t>
            </a:r>
            <a:br>
              <a:rPr lang="en-US" sz="1600" b="1" dirty="0"/>
            </a:br>
            <a:r>
              <a:rPr lang="en-US" sz="1600" dirty="0"/>
              <a:t>Supporting early-stage ideas and mission-driven teams</a:t>
            </a:r>
          </a:p>
          <a:p>
            <a:endParaRPr lang="en-US" sz="1600" dirty="0"/>
          </a:p>
          <a:p>
            <a:r>
              <a:rPr lang="en-US" sz="1600" dirty="0"/>
              <a:t>💎  </a:t>
            </a:r>
            <a:r>
              <a:rPr lang="en-US" sz="1600" b="1" dirty="0"/>
              <a:t>Equity-Based</a:t>
            </a:r>
            <a:br>
              <a:rPr lang="en-US" sz="1600" b="1" dirty="0"/>
            </a:br>
            <a:r>
              <a:rPr lang="en-US" sz="1600" dirty="0"/>
              <a:t>Partnering with startups in exchange for ownership and long-term growth</a:t>
            </a:r>
            <a:endParaRPr lang="en-US" sz="1600" dirty="0"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32C8F-708D-7415-DF50-A4C8E5B2C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>
            <a:extLst>
              <a:ext uri="{FF2B5EF4-FFF2-40B4-BE49-F238E27FC236}">
                <a16:creationId xmlns:a16="http://schemas.microsoft.com/office/drawing/2014/main" id="{7E926145-4A29-2ECE-C05D-D48C84A99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05CFD60A-210A-2FA7-2F29-2AEA5E6D5D47}"/>
              </a:ext>
            </a:extLst>
          </p:cNvPr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9199BD3-E0A8-47F8-6E87-78D8C9BF8958}"/>
              </a:ext>
            </a:extLst>
          </p:cNvPr>
          <p:cNvSpPr/>
          <p:nvPr/>
        </p:nvSpPr>
        <p:spPr>
          <a:xfrm>
            <a:off x="914400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5. Executive Evidence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8555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Executive Evidence &amp; Qualifications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13232" y="1051560"/>
            <a:ext cx="3520440" cy="1938528"/>
          </a:xfrm>
          <a:prstGeom prst="roundRect">
            <a:avLst>
              <a:gd name="adj" fmla="val 2358"/>
            </a:avLst>
          </a:prstGeom>
          <a:solidFill>
            <a:srgbClr val="FFFFFF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051560"/>
            <a:ext cx="3520440" cy="128016"/>
          </a:xfrm>
          <a:prstGeom prst="rect">
            <a:avLst/>
          </a:prstGeom>
          <a:solidFill>
            <a:srgbClr val="173F73"/>
          </a:solidFill>
          <a:ln w="12700">
            <a:solidFill>
              <a:srgbClr val="173F73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1252728"/>
            <a:ext cx="33009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Delivery &amp; scale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0392" y="1581912"/>
            <a:ext cx="324612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120+ responsive websites and applications delivered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99% reported user satisfaction across delivered work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10,000+ concurrent-user infrastructure exposure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500+ requests/second API workload exposure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34256" y="1051560"/>
            <a:ext cx="3520440" cy="1938528"/>
          </a:xfrm>
          <a:prstGeom prst="roundRect">
            <a:avLst>
              <a:gd name="adj" fmla="val 2358"/>
            </a:avLst>
          </a:prstGeom>
          <a:solidFill>
            <a:srgbClr val="FFFFFF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34256" y="1051560"/>
            <a:ext cx="3520440" cy="128016"/>
          </a:xfrm>
          <a:prstGeom prst="rect">
            <a:avLst/>
          </a:prstGeom>
          <a:solidFill>
            <a:srgbClr val="0B2C5D"/>
          </a:solidFill>
          <a:ln w="12700">
            <a:solidFill>
              <a:srgbClr val="0B2C5D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43984" y="1252728"/>
            <a:ext cx="33009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Growth &amp; performance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471416" y="1581912"/>
            <a:ext cx="324612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Landing pages generating 7,000 new leads per month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Average 38% landing-page conversion performance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56% web traffic lift through SEO execution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80+ business metrics represented in dashboard work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55280" y="1051560"/>
            <a:ext cx="3520440" cy="1938528"/>
          </a:xfrm>
          <a:prstGeom prst="roundRect">
            <a:avLst>
              <a:gd name="adj" fmla="val 2358"/>
            </a:avLst>
          </a:prstGeom>
          <a:solidFill>
            <a:srgbClr val="FFFFFF"/>
          </a:solidFill>
          <a:ln w="1143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955280" y="1051560"/>
            <a:ext cx="3520440" cy="128016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065008" y="1252728"/>
            <a:ext cx="33009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Leadership signals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092440" y="1581912"/>
            <a:ext cx="324612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Mentored and led 3 junior developers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End-to-end ownership from concept to deployment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Cross-border delivery for enterprise and regional clients</a:t>
            </a:r>
            <a:endParaRPr lang="en-US" sz="1100" dirty="0"/>
          </a:p>
          <a:p>
            <a:r>
              <a:rPr lang="en-US" sz="11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Comfort with architecture, delivery, and stakeholder communication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4400" y="3429000"/>
            <a:ext cx="10241280" cy="1417320"/>
          </a:xfrm>
          <a:prstGeom prst="roundRect">
            <a:avLst>
              <a:gd name="adj" fmla="val 3871"/>
            </a:avLst>
          </a:prstGeom>
          <a:solidFill>
            <a:srgbClr val="FAFBFD"/>
          </a:solidFill>
          <a:ln w="12700">
            <a:solidFill>
              <a:srgbClr val="D7DEE9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822192" y="3611880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Why this translates into CTO readiness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70432" y="3977640"/>
            <a:ext cx="969264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fontScale="92500" lnSpcReduction="10000"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Strong engineering foundation with architecture, APIs, performance, security, and delivery experience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Business-facing mindset shaped by conversion, SEO, dashboarding, and cross-functional execution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Cross-industry exposure reduces dependency on a single domain and improves decision quality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Build-first profile suited to startups, scale-ups, and digital transformation environments that need a practical CTO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85BAA-DF4E-3897-467C-5C52501B5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92BD5B-FCD7-A33E-6B37-3195E23BB317}"/>
              </a:ext>
            </a:extLst>
          </p:cNvPr>
          <p:cNvSpPr txBox="1"/>
          <p:nvPr/>
        </p:nvSpPr>
        <p:spPr>
          <a:xfrm>
            <a:off x="1166884" y="997678"/>
            <a:ext cx="101259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Unlike traditional CTOs who only set strategy, I take ownership of execution and drive measurable results.</a:t>
            </a:r>
          </a:p>
          <a:p>
            <a:endParaRPr lang="en-US" sz="1600" dirty="0"/>
          </a:p>
          <a:p>
            <a:r>
              <a:rPr lang="en-US" sz="1600" dirty="0"/>
              <a:t>✅ </a:t>
            </a:r>
            <a:r>
              <a:rPr lang="en-US" sz="1600" b="1" dirty="0"/>
              <a:t>Hands-on Execution</a:t>
            </a:r>
            <a:br>
              <a:rPr lang="en-US" sz="1600" b="1" dirty="0"/>
            </a:br>
            <a:r>
              <a:rPr lang="en-US" sz="1600" dirty="0"/>
              <a:t>I don’t just define the roadmap - I make sure it delivers impact.</a:t>
            </a:r>
          </a:p>
          <a:p>
            <a:br>
              <a:rPr lang="en-US" sz="1600" dirty="0"/>
            </a:br>
            <a:r>
              <a:rPr lang="en-US" sz="1600" dirty="0"/>
              <a:t>✅ </a:t>
            </a:r>
            <a:r>
              <a:rPr lang="en-US" sz="1600" b="1" dirty="0"/>
              <a:t>End-to-End Ownership</a:t>
            </a:r>
            <a:br>
              <a:rPr lang="en-US" sz="1600" b="1" dirty="0"/>
            </a:br>
            <a:r>
              <a:rPr lang="en-US" sz="1600" dirty="0"/>
              <a:t>From ideation to market, I execute across Technical management life cycle.</a:t>
            </a:r>
          </a:p>
          <a:p>
            <a:br>
              <a:rPr lang="en-US" sz="1600" dirty="0"/>
            </a:br>
            <a:r>
              <a:rPr lang="en-US" sz="1600" dirty="0"/>
              <a:t>✅ </a:t>
            </a:r>
            <a:r>
              <a:rPr lang="en-US" sz="1600" b="1" dirty="0"/>
              <a:t>No Resources? No Problem!</a:t>
            </a:r>
            <a:br>
              <a:rPr lang="en-US" sz="1600" b="1" dirty="0"/>
            </a:br>
            <a:r>
              <a:rPr lang="en-US" sz="1600" dirty="0"/>
              <a:t>With experience as a </a:t>
            </a:r>
            <a:r>
              <a:rPr lang="en-US" sz="1600" b="1" dirty="0"/>
              <a:t>Founding Team Member</a:t>
            </a:r>
            <a:r>
              <a:rPr lang="en-US" sz="1600" dirty="0"/>
              <a:t>, I can step in and handle execution when teams are lean.</a:t>
            </a:r>
          </a:p>
          <a:p>
            <a:br>
              <a:rPr lang="en-US" sz="1600" dirty="0"/>
            </a:br>
            <a:r>
              <a:rPr lang="en-US" sz="1600" dirty="0"/>
              <a:t>✅ </a:t>
            </a:r>
            <a:r>
              <a:rPr lang="en-US" sz="1600" b="1" dirty="0"/>
              <a:t>Adaptable &amp; Versatile</a:t>
            </a:r>
            <a:br>
              <a:rPr lang="en-US" sz="1600" b="1" dirty="0"/>
            </a:br>
            <a:r>
              <a:rPr lang="en-US" sz="1600" dirty="0"/>
              <a:t>Whether it’s strategy, execution, or scaling, I play any role within the Technical </a:t>
            </a:r>
            <a:r>
              <a:rPr lang="en-US" sz="1600" b="1" dirty="0"/>
              <a:t>umbrella</a:t>
            </a:r>
            <a:r>
              <a:rPr lang="en-US" sz="1600" dirty="0"/>
              <a:t> to ensure success.</a:t>
            </a:r>
          </a:p>
          <a:p>
            <a:endParaRPr lang="en-US" sz="1600" dirty="0"/>
          </a:p>
          <a:p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b="1" dirty="0"/>
              <a:t>I don’t just plan. I execute, iterate, and drive real business growth!</a:t>
            </a:r>
            <a:r>
              <a:rPr lang="en-US" sz="1600" dirty="0"/>
              <a:t> 🚀</a:t>
            </a:r>
          </a:p>
          <a:p>
            <a:endParaRPr lang="en-US" sz="1600" dirty="0"/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6D8C531B-73D8-FFDD-8994-99BF0FE223D5}"/>
              </a:ext>
            </a:extLst>
          </p:cNvPr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F8EBE1D-B2BB-FC3A-B1BD-FC328C461B65}"/>
              </a:ext>
            </a:extLst>
          </p:cNvPr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latin typeface="Castoro" charset="0"/>
                <a:cs typeface="Calibri" pitchFamily="34" charset="0"/>
              </a:rPr>
              <a:t>I Execute! </a:t>
            </a:r>
            <a:endParaRPr lang="en-US" sz="23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0C9C39DA-18EE-2742-89F1-032636CAFC4E}"/>
              </a:ext>
            </a:extLst>
          </p:cNvPr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57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A1211-FA84-E503-CB69-F3A2BCA41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full_screen_ultra_high_resolution_abstract_fu.png">
            <a:extLst>
              <a:ext uri="{FF2B5EF4-FFF2-40B4-BE49-F238E27FC236}">
                <a16:creationId xmlns:a16="http://schemas.microsoft.com/office/drawing/2014/main" id="{39403E5C-0C4A-5E1D-341B-2A3C8A30B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4552DA0B-75BA-496E-A4AA-D7C30DC827FE}"/>
              </a:ext>
            </a:extLst>
          </p:cNvPr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70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DB86D8F-B6AB-832D-B0FA-AB69EE7DD18C}"/>
              </a:ext>
            </a:extLst>
          </p:cNvPr>
          <p:cNvSpPr/>
          <p:nvPr/>
        </p:nvSpPr>
        <p:spPr>
          <a:xfrm>
            <a:off x="914400" y="20574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6. Contact &amp; Closing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005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Let’s Connect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10817352" y="201168"/>
            <a:ext cx="475488" cy="73152"/>
          </a:xfrm>
          <a:prstGeom prst="roundRect">
            <a:avLst>
              <a:gd name="adj" fmla="val 37500"/>
            </a:avLst>
          </a:prstGeom>
          <a:solidFill>
            <a:srgbClr val="0B0B0B"/>
          </a:solidFill>
          <a:ln w="12700">
            <a:solidFill>
              <a:srgbClr val="0B0B0B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6547104"/>
            <a:ext cx="11137392" cy="27432"/>
          </a:xfrm>
          <a:prstGeom prst="roundRect">
            <a:avLst>
              <a:gd name="adj" fmla="val 33333"/>
            </a:avLst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1051560"/>
            <a:ext cx="2880360" cy="4480560"/>
          </a:xfrm>
          <a:prstGeom prst="roundRect">
            <a:avLst>
              <a:gd name="adj" fmla="val 1905"/>
            </a:avLst>
          </a:prstGeom>
          <a:solidFill>
            <a:srgbClr val="F6F8FB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pic>
        <p:nvPicPr>
          <p:cNvPr id="7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1832" y="1261872"/>
            <a:ext cx="2542032" cy="254203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41832" y="3968496"/>
            <a:ext cx="2542032" cy="18288"/>
          </a:xfrm>
          <a:prstGeom prst="rect">
            <a:avLst/>
          </a:prstGeom>
          <a:solidFill>
            <a:srgbClr val="D6943C"/>
          </a:solidFill>
          <a:ln w="12700">
            <a:solidFill>
              <a:srgbClr val="D6943C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05840" y="4160520"/>
            <a:ext cx="2414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Omar N. Saab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41832" y="450799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CTO candidate • Full-stack technology leader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160520" y="1417320"/>
            <a:ext cx="6903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Ready to help a company scale its product, platform, and engineering organization with clarity, speed, and technical rigor.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187952" y="2267712"/>
            <a:ext cx="6172200" cy="0"/>
          </a:xfrm>
          <a:prstGeom prst="line">
            <a:avLst/>
          </a:prstGeom>
          <a:noFill/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297680" y="256032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Email:     omar.saab.96@gmail.com</a:t>
            </a:r>
            <a:endParaRPr lang="en-US" sz="1600" dirty="0"/>
          </a:p>
          <a:p>
            <a:r>
              <a:rPr lang="en-US" sz="1600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Phone:     +961 70 433863</a:t>
            </a:r>
            <a:endParaRPr lang="en-US" sz="1600" dirty="0"/>
          </a:p>
          <a:p>
            <a:r>
              <a:rPr lang="en-US" sz="1600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LinkedIn:  linkedin.com/in/omarsaab96</a:t>
            </a:r>
            <a:endParaRPr lang="en-US" sz="1600" dirty="0"/>
          </a:p>
          <a:p>
            <a:r>
              <a:rPr lang="en-US" sz="1600" dirty="0">
                <a:solidFill>
                  <a:srgbClr val="041736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Location:  Beirut, Lebanon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549640" y="2560320"/>
            <a:ext cx="2377440" cy="2011680"/>
          </a:xfrm>
          <a:prstGeom prst="roundRect">
            <a:avLst>
              <a:gd name="adj" fmla="val 2727"/>
            </a:avLst>
          </a:prstGeom>
          <a:solidFill>
            <a:srgbClr val="F6F8FB"/>
          </a:solidFill>
          <a:ln w="12700">
            <a:solidFill>
              <a:srgbClr val="D8DCE4"/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823960" y="27889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Best fit for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759952" y="3154680"/>
            <a:ext cx="192024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Scale-ups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Founder-led companies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Product teams</a:t>
            </a:r>
            <a:endParaRPr lang="en-US" sz="1200" dirty="0"/>
          </a:p>
          <a:p>
            <a:r>
              <a:rPr lang="en-US" sz="1200" dirty="0">
                <a:solidFill>
                  <a:srgbClr val="1F1F1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✓ Digital transformation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187952" y="491947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i="1" dirty="0">
                <a:solidFill>
                  <a:srgbClr val="5F6875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Thank you for your time.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bstract_futuristic_technology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" y="0"/>
            <a:ext cx="12191695" cy="6858000"/>
          </a:xfrm>
          <a:prstGeom prst="rect">
            <a:avLst/>
          </a:prstGeom>
          <a:solidFill>
            <a:srgbClr val="041736">
              <a:alpha val="66000"/>
            </a:srgbClr>
          </a:solidFill>
          <a:ln w="12700">
            <a:solidFill>
              <a:srgbClr val="041736">
                <a:alpha val="0"/>
              </a:srgbClr>
            </a:solidFill>
            <a:prstDash val="solid"/>
          </a:ln>
        </p:spPr>
        <p:txBody>
          <a:bodyPr lIns="91434" tIns="45718" rIns="91434" bIns="45718"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3657600" y="29718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Thank you!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2377440" y="365760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dirty="0">
                <a:solidFill>
                  <a:srgbClr val="E7EE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Technology leadership is most valuable when it turns business vision into scalable execution.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880360" y="557784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E7EEF8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Omar Saab • omarsaab.net • omar.saab.96@gmail.com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katab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katab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2169</Words>
  <Application>Microsoft Office PowerPoint</Application>
  <PresentationFormat>Widescreen</PresentationFormat>
  <Paragraphs>276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Akatab</vt:lpstr>
      <vt:lpstr>Arial</vt:lpstr>
      <vt:lpstr>Castoro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Omar Saab | CTO Portfolio</dc:title>
  <dc:subject>Omar Saab CTO Portfolio</dc:subject>
  <dc:creator>OpenAI</dc:creator>
  <cp:lastModifiedBy>Omar Saab</cp:lastModifiedBy>
  <cp:revision>19</cp:revision>
  <dcterms:created xsi:type="dcterms:W3CDTF">2026-03-23T17:03:05Z</dcterms:created>
  <dcterms:modified xsi:type="dcterms:W3CDTF">2026-05-27T20:59:47Z</dcterms:modified>
</cp:coreProperties>
</file>